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handoutMasterIdLst>
    <p:handoutMasterId r:id="rId28"/>
  </p:handoutMasterIdLst>
  <p:sldIdLst>
    <p:sldId id="260" r:id="rId5"/>
    <p:sldId id="283" r:id="rId6"/>
    <p:sldId id="256" r:id="rId7"/>
    <p:sldId id="258"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82" r:id="rId21"/>
    <p:sldId id="278" r:id="rId22"/>
    <p:sldId id="279" r:id="rId23"/>
    <p:sldId id="280" r:id="rId24"/>
    <p:sldId id="281" r:id="rId25"/>
    <p:sldId id="26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EFE9E7"/>
    <a:srgbClr val="0C20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8E10FB-E6B4-485D-9884-4C33BCF6CEA1}" v="6" dt="2025-07-01T04:17:04.8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8"/>
  </p:normalViewPr>
  <p:slideViewPr>
    <p:cSldViewPr snapToGrid="0">
      <p:cViewPr varScale="1">
        <p:scale>
          <a:sx n="101" d="100"/>
          <a:sy n="101" d="100"/>
        </p:scale>
        <p:origin x="324" y="68"/>
      </p:cViewPr>
      <p:guideLst/>
    </p:cSldViewPr>
  </p:slideViewPr>
  <p:notesTextViewPr>
    <p:cViewPr>
      <p:scale>
        <a:sx n="1" d="1"/>
        <a:sy n="1" d="1"/>
      </p:scale>
      <p:origin x="0" y="0"/>
    </p:cViewPr>
  </p:notesTextViewPr>
  <p:notesViewPr>
    <p:cSldViewPr snapToGrid="0">
      <p:cViewPr varScale="1">
        <p:scale>
          <a:sx n="96" d="100"/>
          <a:sy n="96" d="100"/>
        </p:scale>
        <p:origin x="432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fnan 'Aqif Bin Mohd Pidaus" userId="8c2bbfdb-0b9e-464e-a4b5-082148db57f2" providerId="ADAL" clId="{918E10FB-E6B4-485D-9884-4C33BCF6CEA1}"/>
    <pc:docChg chg="undo custSel addSld modSld">
      <pc:chgData name="Afnan 'Aqif Bin Mohd Pidaus" userId="8c2bbfdb-0b9e-464e-a4b5-082148db57f2" providerId="ADAL" clId="{918E10FB-E6B4-485D-9884-4C33BCF6CEA1}" dt="2025-07-01T04:17:38.132" v="152" actId="554"/>
      <pc:docMkLst>
        <pc:docMk/>
      </pc:docMkLst>
      <pc:sldChg chg="modSp mod">
        <pc:chgData name="Afnan 'Aqif Bin Mohd Pidaus" userId="8c2bbfdb-0b9e-464e-a4b5-082148db57f2" providerId="ADAL" clId="{918E10FB-E6B4-485D-9884-4C33BCF6CEA1}" dt="2025-07-01T01:54:22.911" v="49" actId="20577"/>
        <pc:sldMkLst>
          <pc:docMk/>
          <pc:sldMk cId="2319348649" sldId="260"/>
        </pc:sldMkLst>
        <pc:spChg chg="mod">
          <ac:chgData name="Afnan 'Aqif Bin Mohd Pidaus" userId="8c2bbfdb-0b9e-464e-a4b5-082148db57f2" providerId="ADAL" clId="{918E10FB-E6B4-485D-9884-4C33BCF6CEA1}" dt="2025-07-01T01:54:22.911" v="49" actId="20577"/>
          <ac:spMkLst>
            <pc:docMk/>
            <pc:sldMk cId="2319348649" sldId="260"/>
            <ac:spMk id="5" creationId="{A9A1365D-13AF-A513-5866-DED33EE8D41A}"/>
          </ac:spMkLst>
        </pc:spChg>
      </pc:sldChg>
      <pc:sldChg chg="modSp mod">
        <pc:chgData name="Afnan 'Aqif Bin Mohd Pidaus" userId="8c2bbfdb-0b9e-464e-a4b5-082148db57f2" providerId="ADAL" clId="{918E10FB-E6B4-485D-9884-4C33BCF6CEA1}" dt="2025-07-01T04:13:18.928" v="55" actId="20577"/>
        <pc:sldMkLst>
          <pc:docMk/>
          <pc:sldMk cId="1114917235" sldId="272"/>
        </pc:sldMkLst>
        <pc:spChg chg="mod">
          <ac:chgData name="Afnan 'Aqif Bin Mohd Pidaus" userId="8c2bbfdb-0b9e-464e-a4b5-082148db57f2" providerId="ADAL" clId="{918E10FB-E6B4-485D-9884-4C33BCF6CEA1}" dt="2025-07-01T04:13:18.928" v="55" actId="20577"/>
          <ac:spMkLst>
            <pc:docMk/>
            <pc:sldMk cId="1114917235" sldId="272"/>
            <ac:spMk id="2" creationId="{8A483184-78C9-0820-85F8-00A7E4203CE3}"/>
          </ac:spMkLst>
        </pc:spChg>
      </pc:sldChg>
      <pc:sldChg chg="addSp delSp modSp add mod">
        <pc:chgData name="Afnan 'Aqif Bin Mohd Pidaus" userId="8c2bbfdb-0b9e-464e-a4b5-082148db57f2" providerId="ADAL" clId="{918E10FB-E6B4-485D-9884-4C33BCF6CEA1}" dt="2025-07-01T04:17:38.132" v="152" actId="554"/>
        <pc:sldMkLst>
          <pc:docMk/>
          <pc:sldMk cId="532469624" sldId="283"/>
        </pc:sldMkLst>
        <pc:spChg chg="mod">
          <ac:chgData name="Afnan 'Aqif Bin Mohd Pidaus" userId="8c2bbfdb-0b9e-464e-a4b5-082148db57f2" providerId="ADAL" clId="{918E10FB-E6B4-485D-9884-4C33BCF6CEA1}" dt="2025-07-01T04:13:33.205" v="75" actId="20577"/>
          <ac:spMkLst>
            <pc:docMk/>
            <pc:sldMk cId="532469624" sldId="283"/>
            <ac:spMk id="2" creationId="{6B6A1898-5229-B710-C237-DEB1B1173E9F}"/>
          </ac:spMkLst>
        </pc:spChg>
        <pc:spChg chg="add mod">
          <ac:chgData name="Afnan 'Aqif Bin Mohd Pidaus" userId="8c2bbfdb-0b9e-464e-a4b5-082148db57f2" providerId="ADAL" clId="{918E10FB-E6B4-485D-9884-4C33BCF6CEA1}" dt="2025-07-01T04:17:38.132" v="152" actId="554"/>
          <ac:spMkLst>
            <pc:docMk/>
            <pc:sldMk cId="532469624" sldId="283"/>
            <ac:spMk id="3" creationId="{FA4DF895-5157-C0D1-ED47-C82A1CE01286}"/>
          </ac:spMkLst>
        </pc:spChg>
        <pc:spChg chg="mod">
          <ac:chgData name="Afnan 'Aqif Bin Mohd Pidaus" userId="8c2bbfdb-0b9e-464e-a4b5-082148db57f2" providerId="ADAL" clId="{918E10FB-E6B4-485D-9884-4C33BCF6CEA1}" dt="2025-07-01T04:17:38.132" v="152" actId="554"/>
          <ac:spMkLst>
            <pc:docMk/>
            <pc:sldMk cId="532469624" sldId="283"/>
            <ac:spMk id="4" creationId="{B28D6BEC-D998-0C15-81E0-7B53946268E5}"/>
          </ac:spMkLst>
        </pc:spChg>
        <pc:spChg chg="del">
          <ac:chgData name="Afnan 'Aqif Bin Mohd Pidaus" userId="8c2bbfdb-0b9e-464e-a4b5-082148db57f2" providerId="ADAL" clId="{918E10FB-E6B4-485D-9884-4C33BCF6CEA1}" dt="2025-07-01T04:14:38.990" v="104" actId="478"/>
          <ac:spMkLst>
            <pc:docMk/>
            <pc:sldMk cId="532469624" sldId="283"/>
            <ac:spMk id="5" creationId="{2B043D8A-EF89-8E48-347B-3F7084975D10}"/>
          </ac:spMkLst>
        </pc:spChg>
        <pc:spChg chg="del">
          <ac:chgData name="Afnan 'Aqif Bin Mohd Pidaus" userId="8c2bbfdb-0b9e-464e-a4b5-082148db57f2" providerId="ADAL" clId="{918E10FB-E6B4-485D-9884-4C33BCF6CEA1}" dt="2025-07-01T04:14:40.853" v="105" actId="478"/>
          <ac:spMkLst>
            <pc:docMk/>
            <pc:sldMk cId="532469624" sldId="283"/>
            <ac:spMk id="6" creationId="{55220F05-B725-2EFC-A4CE-8842FF34B5C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16FB36-5C13-4A1F-6413-7F3D91F69EE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485A472-5B20-C738-CDAC-7F16FD7E98A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0D478DD-D4F1-FD41-A919-0CCC9B29A8F9}" type="datetimeFigureOut">
              <a:rPr lang="en-US" smtClean="0"/>
              <a:t>7/3/2025</a:t>
            </a:fld>
            <a:endParaRPr lang="en-US"/>
          </a:p>
        </p:txBody>
      </p:sp>
      <p:sp>
        <p:nvSpPr>
          <p:cNvPr id="4" name="Footer Placeholder 3">
            <a:extLst>
              <a:ext uri="{FF2B5EF4-FFF2-40B4-BE49-F238E27FC236}">
                <a16:creationId xmlns:a16="http://schemas.microsoft.com/office/drawing/2014/main" id="{6BF34C8F-82F0-FD48-CD9C-44329D2CB1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B55DA50-E898-8F38-3122-D47389DC3E0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004F38E-CC19-E949-8DA9-B18DD34CEDCC}" type="slidenum">
              <a:rPr lang="en-US" smtClean="0"/>
              <a:t>‹#›</a:t>
            </a:fld>
            <a:endParaRPr lang="en-US"/>
          </a:p>
        </p:txBody>
      </p:sp>
    </p:spTree>
    <p:extLst>
      <p:ext uri="{BB962C8B-B14F-4D97-AF65-F5344CB8AC3E}">
        <p14:creationId xmlns:p14="http://schemas.microsoft.com/office/powerpoint/2010/main" val="3514554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8E3EDF-8E2A-8D4B-89EE-2C22C15D52A2}" type="datetimeFigureOut">
              <a:rPr lang="en-US" smtClean="0"/>
              <a:t>7/3/2025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180757-4390-CD4E-9826-3B0F4DAD8B54}" type="slidenum">
              <a:rPr lang="en-US" smtClean="0"/>
              <a:t>‹#›</a:t>
            </a:fld>
            <a:endParaRPr lang="en-US"/>
          </a:p>
        </p:txBody>
      </p:sp>
    </p:spTree>
    <p:extLst>
      <p:ext uri="{BB962C8B-B14F-4D97-AF65-F5344CB8AC3E}">
        <p14:creationId xmlns:p14="http://schemas.microsoft.com/office/powerpoint/2010/main" val="2565074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3D7966C6-09B4-FA33-1EF3-FFFC1C35DF64}"/>
              </a:ext>
            </a:extLst>
          </p:cNvPr>
          <p:cNvSpPr>
            <a:spLocks noGrp="1"/>
          </p:cNvSpPr>
          <p:nvPr>
            <p:ph type="ftr" sz="quarter" idx="11"/>
          </p:nvPr>
        </p:nvSpPr>
        <p:spPr/>
        <p:txBody>
          <a:bodyPr/>
          <a:lstStyle/>
          <a:p>
            <a:endParaRPr lang="en-US"/>
          </a:p>
        </p:txBody>
      </p:sp>
      <p:sp>
        <p:nvSpPr>
          <p:cNvPr id="13" name="TextBox 12">
            <a:extLst>
              <a:ext uri="{FF2B5EF4-FFF2-40B4-BE49-F238E27FC236}">
                <a16:creationId xmlns:a16="http://schemas.microsoft.com/office/drawing/2014/main" id="{2E8FD6B7-5492-A5F9-B812-7D8A38D04275}"/>
              </a:ext>
            </a:extLst>
          </p:cNvPr>
          <p:cNvSpPr txBox="1"/>
          <p:nvPr userDrawn="1"/>
        </p:nvSpPr>
        <p:spPr>
          <a:xfrm>
            <a:off x="838200" y="4746306"/>
            <a:ext cx="10614992" cy="1546577"/>
          </a:xfrm>
          <a:prstGeom prst="rect">
            <a:avLst/>
          </a:prstGeom>
          <a:noFill/>
        </p:spPr>
        <p:txBody>
          <a:bodyPr wrap="square" rtlCol="0">
            <a:spAutoFit/>
          </a:bodyPr>
          <a:lstStyle/>
          <a:p>
            <a:pPr algn="just"/>
            <a:r>
              <a:rPr lang="en-US" sz="1050" b="1" dirty="0">
                <a:solidFill>
                  <a:schemeClr val="bg1">
                    <a:lumMod val="50000"/>
                  </a:schemeClr>
                </a:solidFill>
              </a:rPr>
              <a:t>Confidentiality and Disclaimer</a:t>
            </a:r>
          </a:p>
          <a:p>
            <a:pPr algn="just"/>
            <a:r>
              <a:rPr lang="en-US" sz="1050" dirty="0">
                <a:solidFill>
                  <a:schemeClr val="bg1">
                    <a:lumMod val="50000"/>
                  </a:schemeClr>
                </a:solidFill>
              </a:rPr>
              <a:t>These slides are strictly private and confidential and shall not be circulated or reproduced in any form whatsoever, without the prior written consent of MDEC. MDEC reserves its right to seek any remedy or relief for any unauthorized use of the slides and/or the information therein. The information contained in these slides is prepared solely for the limited purpose described in these slides. These slides may be incomplete without the accompanying oral commentary and may not be sufficient as a stand-alone document. MDEC does not provide business consultation, legal, financial, accounting or tax advice and the materials herein should not be relied on or construed as such. Information or data from a third party may be used or quoted in these slides. MDEC has not independently verified this information or data. Whilst all efforts have been taken to ensure the accuracy and completeness of the information contained in these slides, MDEC cannot accept responsibility for any action or decision made in reliance of the information contained herein or any liability incurred, or loss suffered as a consequence of relying on the information contained herein. MDEC reserves its right to amend or update the information contained in these slides from time to time.  </a:t>
            </a:r>
          </a:p>
          <a:p>
            <a:pPr algn="just"/>
            <a:endParaRPr lang="en-US" sz="1050" dirty="0">
              <a:solidFill>
                <a:schemeClr val="bg1">
                  <a:lumMod val="50000"/>
                </a:schemeClr>
              </a:solidFill>
            </a:endParaRPr>
          </a:p>
        </p:txBody>
      </p:sp>
      <p:sp>
        <p:nvSpPr>
          <p:cNvPr id="14" name="Title 1">
            <a:extLst>
              <a:ext uri="{FF2B5EF4-FFF2-40B4-BE49-F238E27FC236}">
                <a16:creationId xmlns:a16="http://schemas.microsoft.com/office/drawing/2014/main" id="{0E2DE1C4-96C3-0894-9EC2-06D2A5373474}"/>
              </a:ext>
            </a:extLst>
          </p:cNvPr>
          <p:cNvSpPr>
            <a:spLocks noGrp="1"/>
          </p:cNvSpPr>
          <p:nvPr>
            <p:ph type="title" hasCustomPrompt="1"/>
          </p:nvPr>
        </p:nvSpPr>
        <p:spPr>
          <a:xfrm>
            <a:off x="838200" y="1071270"/>
            <a:ext cx="10515600" cy="1325563"/>
          </a:xfrm>
          <a:prstGeom prst="rect">
            <a:avLst/>
          </a:prstGeom>
        </p:spPr>
        <p:txBody>
          <a:bodyPr/>
          <a:lstStyle>
            <a:lvl1pPr>
              <a:defRPr sz="5400" spc="-150">
                <a:latin typeface="Arial" panose="020B0604020202020204" pitchFamily="34" charset="0"/>
                <a:cs typeface="Arial" panose="020B0604020202020204" pitchFamily="34" charset="0"/>
              </a:defRPr>
            </a:lvl1pPr>
          </a:lstStyle>
          <a:p>
            <a:r>
              <a:rPr lang="en-GB"/>
              <a:t>Title Here</a:t>
            </a:r>
            <a:endParaRPr lang="en-US"/>
          </a:p>
        </p:txBody>
      </p:sp>
      <p:sp>
        <p:nvSpPr>
          <p:cNvPr id="15" name="Subtitle 2">
            <a:extLst>
              <a:ext uri="{FF2B5EF4-FFF2-40B4-BE49-F238E27FC236}">
                <a16:creationId xmlns:a16="http://schemas.microsoft.com/office/drawing/2014/main" id="{568A0804-3474-7A05-68DD-21F02F34FCC5}"/>
              </a:ext>
            </a:extLst>
          </p:cNvPr>
          <p:cNvSpPr>
            <a:spLocks noGrp="1"/>
          </p:cNvSpPr>
          <p:nvPr>
            <p:ph type="subTitle" idx="1" hasCustomPrompt="1"/>
          </p:nvPr>
        </p:nvSpPr>
        <p:spPr>
          <a:xfrm>
            <a:off x="838200" y="2487493"/>
            <a:ext cx="10515598" cy="636707"/>
          </a:xfrm>
          <a:prstGeom prst="rect">
            <a:avLst/>
          </a:prstGeom>
        </p:spPr>
        <p:txBody>
          <a:bodyPr/>
          <a:lstStyle>
            <a:lvl1pPr marL="0" indent="0" algn="l">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Subtitle here (if any)</a:t>
            </a:r>
            <a:endParaRPr lang="en-US"/>
          </a:p>
        </p:txBody>
      </p:sp>
      <p:cxnSp>
        <p:nvCxnSpPr>
          <p:cNvPr id="16" name="Straight Connector 15">
            <a:extLst>
              <a:ext uri="{FF2B5EF4-FFF2-40B4-BE49-F238E27FC236}">
                <a16:creationId xmlns:a16="http://schemas.microsoft.com/office/drawing/2014/main" id="{B2FDF61D-D730-4522-3156-922F5C59C475}"/>
              </a:ext>
            </a:extLst>
          </p:cNvPr>
          <p:cNvCxnSpPr/>
          <p:nvPr userDrawn="1"/>
        </p:nvCxnSpPr>
        <p:spPr>
          <a:xfrm>
            <a:off x="838199" y="3505200"/>
            <a:ext cx="350520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 Placeholder 14">
            <a:extLst>
              <a:ext uri="{FF2B5EF4-FFF2-40B4-BE49-F238E27FC236}">
                <a16:creationId xmlns:a16="http://schemas.microsoft.com/office/drawing/2014/main" id="{B8AE71F8-59FA-292E-97AD-BA15EE2B1B64}"/>
              </a:ext>
            </a:extLst>
          </p:cNvPr>
          <p:cNvSpPr>
            <a:spLocks noGrp="1"/>
          </p:cNvSpPr>
          <p:nvPr>
            <p:ph type="body" sz="quarter" idx="13" hasCustomPrompt="1"/>
          </p:nvPr>
        </p:nvSpPr>
        <p:spPr>
          <a:xfrm>
            <a:off x="838199" y="3897313"/>
            <a:ext cx="6970426" cy="750887"/>
          </a:xfrm>
          <a:prstGeom prst="rect">
            <a:avLst/>
          </a:prstGeom>
        </p:spPr>
        <p:txBody>
          <a:bodyPr/>
          <a:lstStyle>
            <a:lvl1pPr marL="0" indent="0">
              <a:buNone/>
              <a:defRPr sz="2000">
                <a:latin typeface="Arial" panose="020B0604020202020204" pitchFamily="34" charset="0"/>
                <a:cs typeface="Arial" panose="020B0604020202020204" pitchFamily="34" charset="0"/>
              </a:defRPr>
            </a:lvl1pPr>
          </a:lstStyle>
          <a:p>
            <a:pPr lvl="0"/>
            <a:r>
              <a:rPr lang="en-GB"/>
              <a:t>Date</a:t>
            </a:r>
            <a:endParaRPr lang="en-US"/>
          </a:p>
        </p:txBody>
      </p:sp>
      <p:pic>
        <p:nvPicPr>
          <p:cNvPr id="7" name="Picture 6" descr="A logo with a swirly design&#10;&#10;AI-generated content may be incorrect.">
            <a:extLst>
              <a:ext uri="{FF2B5EF4-FFF2-40B4-BE49-F238E27FC236}">
                <a16:creationId xmlns:a16="http://schemas.microsoft.com/office/drawing/2014/main" id="{8C16792C-EE0D-54C4-C225-F845D9FED529}"/>
              </a:ext>
            </a:extLst>
          </p:cNvPr>
          <p:cNvPicPr>
            <a:picLocks noChangeAspect="1"/>
          </p:cNvPicPr>
          <p:nvPr userDrawn="1"/>
        </p:nvPicPr>
        <p:blipFill>
          <a:blip r:embed="rId3"/>
          <a:srcRect t="23951" b="27901"/>
          <a:stretch/>
        </p:blipFill>
        <p:spPr>
          <a:xfrm>
            <a:off x="110511" y="67735"/>
            <a:ext cx="2342152" cy="797652"/>
          </a:xfrm>
          <a:prstGeom prst="rect">
            <a:avLst/>
          </a:prstGeom>
        </p:spPr>
      </p:pic>
    </p:spTree>
    <p:extLst>
      <p:ext uri="{BB962C8B-B14F-4D97-AF65-F5344CB8AC3E}">
        <p14:creationId xmlns:p14="http://schemas.microsoft.com/office/powerpoint/2010/main" val="4201379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F799D2A-0416-A738-8B35-D1D1E39DFD16}"/>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1513E97D-7338-9CEA-6085-9B2137BA92D2}"/>
              </a:ext>
            </a:extLst>
          </p:cNvPr>
          <p:cNvSpPr txBox="1"/>
          <p:nvPr userDrawn="1"/>
        </p:nvSpPr>
        <p:spPr>
          <a:xfrm>
            <a:off x="1072055" y="1553873"/>
            <a:ext cx="3603872" cy="1015663"/>
          </a:xfrm>
          <a:prstGeom prst="rect">
            <a:avLst/>
          </a:prstGeom>
          <a:noFill/>
        </p:spPr>
        <p:txBody>
          <a:bodyPr wrap="none" rtlCol="0">
            <a:spAutoFit/>
          </a:bodyPr>
          <a:lstStyle/>
          <a:p>
            <a:r>
              <a:rPr lang="en-US" sz="6000" spc="-150" dirty="0">
                <a:latin typeface="Arial" panose="020B0604020202020204" pitchFamily="34" charset="0"/>
                <a:cs typeface="Arial" panose="020B0604020202020204" pitchFamily="34" charset="0"/>
              </a:rPr>
              <a:t>Thank you</a:t>
            </a:r>
          </a:p>
        </p:txBody>
      </p:sp>
      <p:pic>
        <p:nvPicPr>
          <p:cNvPr id="8" name="Picture 7" descr="A screenshot of a video with Marfa lights in the background&#10;&#10;Description automatically generated">
            <a:extLst>
              <a:ext uri="{FF2B5EF4-FFF2-40B4-BE49-F238E27FC236}">
                <a16:creationId xmlns:a16="http://schemas.microsoft.com/office/drawing/2014/main" id="{BBF664C5-11F5-471B-1256-E08B42F9A360}"/>
              </a:ext>
            </a:extLst>
          </p:cNvPr>
          <p:cNvPicPr>
            <a:picLocks noChangeAspect="1"/>
          </p:cNvPicPr>
          <p:nvPr userDrawn="1"/>
        </p:nvPicPr>
        <p:blipFill rotWithShape="1">
          <a:blip r:embed="rId3"/>
          <a:srcRect t="49619" r="51988" b="36967"/>
          <a:stretch/>
        </p:blipFill>
        <p:spPr>
          <a:xfrm>
            <a:off x="349731" y="3236240"/>
            <a:ext cx="6463338" cy="1015663"/>
          </a:xfrm>
          <a:prstGeom prst="rect">
            <a:avLst/>
          </a:prstGeom>
        </p:spPr>
      </p:pic>
      <p:cxnSp>
        <p:nvCxnSpPr>
          <p:cNvPr id="9" name="Straight Connector 8">
            <a:extLst>
              <a:ext uri="{FF2B5EF4-FFF2-40B4-BE49-F238E27FC236}">
                <a16:creationId xmlns:a16="http://schemas.microsoft.com/office/drawing/2014/main" id="{BB727467-3993-19E3-B319-2CD15590DB50}"/>
              </a:ext>
            </a:extLst>
          </p:cNvPr>
          <p:cNvCxnSpPr>
            <a:cxnSpLocks/>
          </p:cNvCxnSpPr>
          <p:nvPr userDrawn="1"/>
        </p:nvCxnSpPr>
        <p:spPr>
          <a:xfrm>
            <a:off x="1072055" y="3113928"/>
            <a:ext cx="5717628" cy="0"/>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74632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 MDE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CE1F74A-6D73-523C-9EBC-B90D21970CBB}"/>
              </a:ext>
            </a:extLst>
          </p:cNvPr>
          <p:cNvSpPr>
            <a:spLocks noGrp="1"/>
          </p:cNvSpPr>
          <p:nvPr>
            <p:ph type="ftr" sz="quarter" idx="11"/>
          </p:nvPr>
        </p:nvSpPr>
        <p:spPr/>
        <p:txBody>
          <a:bodyPr/>
          <a:lstStyle/>
          <a:p>
            <a:endParaRPr lang="en-US"/>
          </a:p>
        </p:txBody>
      </p:sp>
      <p:sp>
        <p:nvSpPr>
          <p:cNvPr id="2" name="TextBox 1">
            <a:extLst>
              <a:ext uri="{FF2B5EF4-FFF2-40B4-BE49-F238E27FC236}">
                <a16:creationId xmlns:a16="http://schemas.microsoft.com/office/drawing/2014/main" id="{A42CE6A4-D3B8-5067-3AC0-22C343C2BA45}"/>
              </a:ext>
            </a:extLst>
          </p:cNvPr>
          <p:cNvSpPr txBox="1"/>
          <p:nvPr userDrawn="1"/>
        </p:nvSpPr>
        <p:spPr>
          <a:xfrm>
            <a:off x="5838827" y="1437568"/>
            <a:ext cx="4031873" cy="923330"/>
          </a:xfrm>
          <a:prstGeom prst="rect">
            <a:avLst/>
          </a:prstGeom>
          <a:noFill/>
        </p:spPr>
        <p:txBody>
          <a:bodyPr wrap="none" rtlCol="0">
            <a:spAutoFit/>
          </a:bodyPr>
          <a:lstStyle/>
          <a:p>
            <a:r>
              <a:rPr lang="en-US" sz="5400" spc="-150" dirty="0">
                <a:latin typeface="Arial" panose="020B0604020202020204" pitchFamily="34" charset="0"/>
                <a:cs typeface="Arial" panose="020B0604020202020204" pitchFamily="34" charset="0"/>
              </a:rPr>
              <a:t>About MDEC</a:t>
            </a:r>
          </a:p>
        </p:txBody>
      </p:sp>
      <p:sp>
        <p:nvSpPr>
          <p:cNvPr id="3" name="TextBox 2">
            <a:extLst>
              <a:ext uri="{FF2B5EF4-FFF2-40B4-BE49-F238E27FC236}">
                <a16:creationId xmlns:a16="http://schemas.microsoft.com/office/drawing/2014/main" id="{E7A3AABF-DBC3-0D2F-B3D1-E4F116197899}"/>
              </a:ext>
            </a:extLst>
          </p:cNvPr>
          <p:cNvSpPr txBox="1"/>
          <p:nvPr userDrawn="1"/>
        </p:nvSpPr>
        <p:spPr>
          <a:xfrm>
            <a:off x="5838828" y="2530643"/>
            <a:ext cx="5367970" cy="2246769"/>
          </a:xfrm>
          <a:prstGeom prst="rect">
            <a:avLst/>
          </a:prstGeom>
          <a:noFill/>
        </p:spPr>
        <p:txBody>
          <a:bodyPr wrap="square" rtlCol="0">
            <a:spAutoFit/>
          </a:bodyPr>
          <a:lstStyle/>
          <a:p>
            <a:pPr algn="just"/>
            <a:r>
              <a:rPr lang="en-US" sz="1400" dirty="0">
                <a:latin typeface="Arial" panose="020B0604020202020204" pitchFamily="34" charset="0"/>
                <a:cs typeface="Arial" panose="020B0604020202020204" pitchFamily="34" charset="0"/>
              </a:rPr>
              <a:t>Malaysia Digital Economy Corporation (MDEC), a government agency under the purview of the Ministry of Digital, was established in 1996 to lead Malaysia’s digital economy. Beginning with the implementation of the MSC Malaysia initiative, we have since then </a:t>
            </a:r>
            <a:r>
              <a:rPr lang="en-US" sz="1400" dirty="0" err="1">
                <a:latin typeface="Arial" panose="020B0604020202020204" pitchFamily="34" charset="0"/>
                <a:cs typeface="Arial" panose="020B0604020202020204" pitchFamily="34" charset="0"/>
              </a:rPr>
              <a:t>catalysed</a:t>
            </a:r>
            <a:r>
              <a:rPr lang="en-US" sz="1400" dirty="0">
                <a:latin typeface="Arial" panose="020B0604020202020204" pitchFamily="34" charset="0"/>
                <a:cs typeface="Arial" panose="020B0604020202020204" pitchFamily="34" charset="0"/>
              </a:rPr>
              <a:t> digital transformation and growth all over the nation. By offering greater incentives and governance for growth and re-investment, we aspire to bolster Malaysia’s status as the digital hub of ASEAN, opening new doors and driving shared prosperity for all Malaysians.</a:t>
            </a:r>
          </a:p>
          <a:p>
            <a:pPr algn="just"/>
            <a:endParaRPr lang="en-US" sz="1400" dirty="0"/>
          </a:p>
        </p:txBody>
      </p:sp>
      <p:pic>
        <p:nvPicPr>
          <p:cNvPr id="4" name="Picture 3">
            <a:extLst>
              <a:ext uri="{FF2B5EF4-FFF2-40B4-BE49-F238E27FC236}">
                <a16:creationId xmlns:a16="http://schemas.microsoft.com/office/drawing/2014/main" id="{94253386-15E0-9B47-DE94-F66037AFEBCE}"/>
              </a:ext>
            </a:extLst>
          </p:cNvPr>
          <p:cNvPicPr>
            <a:picLocks noChangeAspect="1"/>
          </p:cNvPicPr>
          <p:nvPr userDrawn="1"/>
        </p:nvPicPr>
        <p:blipFill>
          <a:blip r:embed="rId3"/>
          <a:srcRect/>
          <a:stretch/>
        </p:blipFill>
        <p:spPr>
          <a:xfrm>
            <a:off x="1078923" y="548289"/>
            <a:ext cx="4589318" cy="5364137"/>
          </a:xfrm>
          <a:prstGeom prst="rect">
            <a:avLst/>
          </a:prstGeom>
        </p:spPr>
      </p:pic>
    </p:spTree>
    <p:extLst>
      <p:ext uri="{BB962C8B-B14F-4D97-AF65-F5344CB8AC3E}">
        <p14:creationId xmlns:p14="http://schemas.microsoft.com/office/powerpoint/2010/main" val="442602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e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24908148-6F5D-CE81-170C-3006FBB1C3C8}"/>
              </a:ext>
            </a:extLst>
          </p:cNvPr>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D357408A-A666-E904-4C37-577811688F5F}"/>
              </a:ext>
            </a:extLst>
          </p:cNvPr>
          <p:cNvSpPr>
            <a:spLocks noGrp="1"/>
          </p:cNvSpPr>
          <p:nvPr>
            <p:ph type="title" hasCustomPrompt="1"/>
          </p:nvPr>
        </p:nvSpPr>
        <p:spPr>
          <a:xfrm>
            <a:off x="838200" y="997047"/>
            <a:ext cx="10515600" cy="1325563"/>
          </a:xfrm>
          <a:prstGeom prst="rect">
            <a:avLst/>
          </a:prstGeom>
        </p:spPr>
        <p:txBody>
          <a:bodyPr/>
          <a:lstStyle>
            <a:lvl1pPr>
              <a:defRPr spc="-150">
                <a:latin typeface="Arial" panose="020B0604020202020204" pitchFamily="34" charset="0"/>
                <a:cs typeface="Arial" panose="020B0604020202020204" pitchFamily="34" charset="0"/>
              </a:defRPr>
            </a:lvl1pPr>
          </a:lstStyle>
          <a:p>
            <a:r>
              <a:rPr lang="en-GB"/>
              <a:t>Index</a:t>
            </a:r>
            <a:endParaRPr lang="en-US"/>
          </a:p>
        </p:txBody>
      </p:sp>
    </p:spTree>
    <p:extLst>
      <p:ext uri="{BB962C8B-B14F-4D97-AF65-F5344CB8AC3E}">
        <p14:creationId xmlns:p14="http://schemas.microsoft.com/office/powerpoint/2010/main" val="3678046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Break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5DF2235-133B-04ED-83FA-8B42B1C2D695}"/>
              </a:ext>
            </a:extLst>
          </p:cNvPr>
          <p:cNvSpPr>
            <a:spLocks noGrp="1"/>
          </p:cNvSpPr>
          <p:nvPr>
            <p:ph type="ftr" sz="quarter" idx="11"/>
          </p:nvPr>
        </p:nvSpPr>
        <p:spPr/>
        <p:txBody>
          <a:bodyPr/>
          <a:lstStyle/>
          <a:p>
            <a:endParaRPr lang="en-US"/>
          </a:p>
        </p:txBody>
      </p:sp>
      <p:pic>
        <p:nvPicPr>
          <p:cNvPr id="7" name="Picture 6" descr="A red line on a black background&#10;&#10;Description automatically generated">
            <a:extLst>
              <a:ext uri="{FF2B5EF4-FFF2-40B4-BE49-F238E27FC236}">
                <a16:creationId xmlns:a16="http://schemas.microsoft.com/office/drawing/2014/main" id="{092C4D2C-B5D5-E5EA-BB2B-3411C3B69B1C}"/>
              </a:ext>
            </a:extLst>
          </p:cNvPr>
          <p:cNvPicPr>
            <a:picLocks noChangeAspect="1"/>
          </p:cNvPicPr>
          <p:nvPr userDrawn="1"/>
        </p:nvPicPr>
        <p:blipFill>
          <a:blip r:embed="rId3"/>
          <a:stretch>
            <a:fillRect/>
          </a:stretch>
        </p:blipFill>
        <p:spPr>
          <a:xfrm>
            <a:off x="660400" y="1375829"/>
            <a:ext cx="10758513" cy="1655761"/>
          </a:xfrm>
          <a:prstGeom prst="rect">
            <a:avLst/>
          </a:prstGeom>
        </p:spPr>
      </p:pic>
      <p:sp>
        <p:nvSpPr>
          <p:cNvPr id="8" name="Title 1">
            <a:extLst>
              <a:ext uri="{FF2B5EF4-FFF2-40B4-BE49-F238E27FC236}">
                <a16:creationId xmlns:a16="http://schemas.microsoft.com/office/drawing/2014/main" id="{271991F0-B2D0-C175-A30E-892C29A37B2D}"/>
              </a:ext>
            </a:extLst>
          </p:cNvPr>
          <p:cNvSpPr>
            <a:spLocks noGrp="1"/>
          </p:cNvSpPr>
          <p:nvPr>
            <p:ph type="title" hasCustomPrompt="1"/>
          </p:nvPr>
        </p:nvSpPr>
        <p:spPr>
          <a:xfrm>
            <a:off x="838200" y="1537942"/>
            <a:ext cx="10515600" cy="822199"/>
          </a:xfrm>
          <a:prstGeom prst="rect">
            <a:avLst/>
          </a:prstGeom>
        </p:spPr>
        <p:txBody>
          <a:bodyPr/>
          <a:lstStyle>
            <a:lvl1pPr>
              <a:defRPr spc="-150">
                <a:latin typeface="Arial" panose="020B0604020202020204" pitchFamily="34" charset="0"/>
                <a:cs typeface="Arial" panose="020B0604020202020204" pitchFamily="34" charset="0"/>
              </a:defRPr>
            </a:lvl1pPr>
          </a:lstStyle>
          <a:p>
            <a:r>
              <a:rPr lang="en-GB"/>
              <a:t>Click to edit title here</a:t>
            </a:r>
            <a:endParaRPr lang="en-US"/>
          </a:p>
        </p:txBody>
      </p:sp>
      <p:sp>
        <p:nvSpPr>
          <p:cNvPr id="9" name="Subtitle 2">
            <a:extLst>
              <a:ext uri="{FF2B5EF4-FFF2-40B4-BE49-F238E27FC236}">
                <a16:creationId xmlns:a16="http://schemas.microsoft.com/office/drawing/2014/main" id="{D723EBAC-B949-FEB6-91D4-EC43B1312D31}"/>
              </a:ext>
            </a:extLst>
          </p:cNvPr>
          <p:cNvSpPr>
            <a:spLocks noGrp="1"/>
          </p:cNvSpPr>
          <p:nvPr>
            <p:ph type="subTitle" idx="1" hasCustomPrompt="1"/>
          </p:nvPr>
        </p:nvSpPr>
        <p:spPr>
          <a:xfrm>
            <a:off x="838200" y="3166615"/>
            <a:ext cx="9144000" cy="1655762"/>
          </a:xfrm>
          <a:prstGeom prst="rect">
            <a:avLst/>
          </a:prstGeom>
        </p:spPr>
        <p:txBody>
          <a:bodyPr/>
          <a:lstStyle>
            <a:lvl1pPr marL="0" indent="0" algn="l">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Subtitle here (if any)</a:t>
            </a:r>
            <a:endParaRPr lang="en-US"/>
          </a:p>
        </p:txBody>
      </p:sp>
    </p:spTree>
    <p:extLst>
      <p:ext uri="{BB962C8B-B14F-4D97-AF65-F5344CB8AC3E}">
        <p14:creationId xmlns:p14="http://schemas.microsoft.com/office/powerpoint/2010/main" val="34990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_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EDC55F42-2B7B-7A47-0F29-6778F1B9B860}"/>
              </a:ext>
            </a:extLst>
          </p:cNvPr>
          <p:cNvSpPr>
            <a:spLocks noGrp="1"/>
          </p:cNvSpPr>
          <p:nvPr>
            <p:ph type="ftr" sz="quarter" idx="11"/>
          </p:nvPr>
        </p:nvSpPr>
        <p:spPr/>
        <p:txBody>
          <a:bodyPr/>
          <a:lstStyle/>
          <a:p>
            <a:endParaRPr lang="en-US"/>
          </a:p>
        </p:txBody>
      </p:sp>
      <p:sp>
        <p:nvSpPr>
          <p:cNvPr id="10" name="Title 1">
            <a:extLst>
              <a:ext uri="{FF2B5EF4-FFF2-40B4-BE49-F238E27FC236}">
                <a16:creationId xmlns:a16="http://schemas.microsoft.com/office/drawing/2014/main" id="{C2A84C99-0C43-1B2C-0FE1-E87A705D17E9}"/>
              </a:ext>
            </a:extLst>
          </p:cNvPr>
          <p:cNvSpPr>
            <a:spLocks noGrp="1"/>
          </p:cNvSpPr>
          <p:nvPr>
            <p:ph type="title" hasCustomPrompt="1"/>
          </p:nvPr>
        </p:nvSpPr>
        <p:spPr>
          <a:xfrm>
            <a:off x="435429" y="365125"/>
            <a:ext cx="9907176" cy="832343"/>
          </a:xfrm>
          <a:prstGeom prst="rect">
            <a:avLst/>
          </a:prstGeom>
        </p:spPr>
        <p:txBody>
          <a:bodyPr/>
          <a:lstStyle>
            <a:lvl1pPr>
              <a:defRPr sz="2800">
                <a:latin typeface="Arial" panose="020B0604020202020204" pitchFamily="34" charset="0"/>
                <a:cs typeface="Arial" panose="020B0604020202020204" pitchFamily="34" charset="0"/>
              </a:defRPr>
            </a:lvl1pPr>
          </a:lstStyle>
          <a:p>
            <a:r>
              <a:rPr lang="en-GB"/>
              <a:t>Title here</a:t>
            </a:r>
            <a:endParaRPr lang="en-US"/>
          </a:p>
        </p:txBody>
      </p:sp>
      <p:sp>
        <p:nvSpPr>
          <p:cNvPr id="11" name="Content Placeholder 2">
            <a:extLst>
              <a:ext uri="{FF2B5EF4-FFF2-40B4-BE49-F238E27FC236}">
                <a16:creationId xmlns:a16="http://schemas.microsoft.com/office/drawing/2014/main" id="{AD337295-B9C7-8CEB-76CD-2851536DE900}"/>
              </a:ext>
            </a:extLst>
          </p:cNvPr>
          <p:cNvSpPr>
            <a:spLocks noGrp="1"/>
          </p:cNvSpPr>
          <p:nvPr>
            <p:ph idx="1"/>
          </p:nvPr>
        </p:nvSpPr>
        <p:spPr>
          <a:xfrm>
            <a:off x="435429" y="1460500"/>
            <a:ext cx="11544536" cy="4351338"/>
          </a:xfrm>
          <a:prstGeom prst="rect">
            <a:avLst/>
          </a:prstGeom>
        </p:spPr>
        <p:txBody>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Slide Number Placeholder 5">
            <a:extLst>
              <a:ext uri="{FF2B5EF4-FFF2-40B4-BE49-F238E27FC236}">
                <a16:creationId xmlns:a16="http://schemas.microsoft.com/office/drawing/2014/main" id="{AF949E6C-884B-1C40-1819-34AE5451B675}"/>
              </a:ext>
            </a:extLst>
          </p:cNvPr>
          <p:cNvSpPr>
            <a:spLocks noGrp="1"/>
          </p:cNvSpPr>
          <p:nvPr>
            <p:ph type="sldNum" sz="quarter" idx="12"/>
          </p:nvPr>
        </p:nvSpPr>
        <p:spPr>
          <a:xfrm>
            <a:off x="10700950" y="875679"/>
            <a:ext cx="1342255" cy="365125"/>
          </a:xfrm>
          <a:prstGeom prst="rect">
            <a:avLst/>
          </a:prstGeom>
        </p:spPr>
        <p:txBody>
          <a:bodyPr/>
          <a:lstStyle>
            <a:lvl1pPr algn="r">
              <a:defRPr sz="1200">
                <a:solidFill>
                  <a:schemeClr val="bg2">
                    <a:lumMod val="75000"/>
                  </a:schemeClr>
                </a:solidFill>
              </a:defRPr>
            </a:lvl1pPr>
          </a:lstStyle>
          <a:p>
            <a:fld id="{AF3AB783-08A3-C047-8A9E-D72AFDBF4A9F}" type="slidenum">
              <a:rPr lang="en-US" smtClean="0"/>
              <a:pPr/>
              <a:t>‹#›</a:t>
            </a:fld>
            <a:endParaRPr lang="en-US"/>
          </a:p>
        </p:txBody>
      </p:sp>
    </p:spTree>
    <p:extLst>
      <p:ext uri="{BB962C8B-B14F-4D97-AF65-F5344CB8AC3E}">
        <p14:creationId xmlns:p14="http://schemas.microsoft.com/office/powerpoint/2010/main" val="1691264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F3EEA35-00A2-05A3-1984-45DC9C117F33}"/>
              </a:ext>
            </a:extLst>
          </p:cNvPr>
          <p:cNvSpPr>
            <a:spLocks noGrp="1"/>
          </p:cNvSpPr>
          <p:nvPr>
            <p:ph type="ftr" sz="quarter" idx="11"/>
          </p:nvPr>
        </p:nvSpPr>
        <p:spPr/>
        <p:txBody>
          <a:bodyPr/>
          <a:lstStyle/>
          <a:p>
            <a:endParaRPr lang="en-US"/>
          </a:p>
        </p:txBody>
      </p:sp>
      <p:pic>
        <p:nvPicPr>
          <p:cNvPr id="6" name="Picture 5" descr="A red line on a black background&#10;&#10;Description automatically generated">
            <a:extLst>
              <a:ext uri="{FF2B5EF4-FFF2-40B4-BE49-F238E27FC236}">
                <a16:creationId xmlns:a16="http://schemas.microsoft.com/office/drawing/2014/main" id="{B7076706-6174-4EBF-82BB-8DC617BE9EE5}"/>
              </a:ext>
            </a:extLst>
          </p:cNvPr>
          <p:cNvPicPr>
            <a:picLocks noChangeAspect="1"/>
          </p:cNvPicPr>
          <p:nvPr userDrawn="1"/>
        </p:nvPicPr>
        <p:blipFill>
          <a:blip r:embed="rId3"/>
          <a:stretch>
            <a:fillRect/>
          </a:stretch>
        </p:blipFill>
        <p:spPr>
          <a:xfrm>
            <a:off x="311425" y="280700"/>
            <a:ext cx="8155242" cy="1049231"/>
          </a:xfrm>
          <a:prstGeom prst="rect">
            <a:avLst/>
          </a:prstGeom>
        </p:spPr>
      </p:pic>
      <p:sp>
        <p:nvSpPr>
          <p:cNvPr id="7" name="Title 1">
            <a:extLst>
              <a:ext uri="{FF2B5EF4-FFF2-40B4-BE49-F238E27FC236}">
                <a16:creationId xmlns:a16="http://schemas.microsoft.com/office/drawing/2014/main" id="{7FEAE12C-D671-1FC8-B215-7383DF51B4EE}"/>
              </a:ext>
            </a:extLst>
          </p:cNvPr>
          <p:cNvSpPr>
            <a:spLocks noGrp="1"/>
          </p:cNvSpPr>
          <p:nvPr>
            <p:ph type="title" hasCustomPrompt="1"/>
          </p:nvPr>
        </p:nvSpPr>
        <p:spPr>
          <a:xfrm>
            <a:off x="435429" y="365125"/>
            <a:ext cx="9907176" cy="832343"/>
          </a:xfrm>
          <a:prstGeom prst="rect">
            <a:avLst/>
          </a:prstGeom>
        </p:spPr>
        <p:txBody>
          <a:bodyPr/>
          <a:lstStyle>
            <a:lvl1pPr>
              <a:defRPr sz="2800">
                <a:latin typeface="Arial" panose="020B0604020202020204" pitchFamily="34" charset="0"/>
                <a:cs typeface="Arial" panose="020B0604020202020204" pitchFamily="34" charset="0"/>
              </a:defRPr>
            </a:lvl1pPr>
          </a:lstStyle>
          <a:p>
            <a:r>
              <a:rPr lang="en-GB"/>
              <a:t>Title here</a:t>
            </a:r>
            <a:endParaRPr lang="en-US"/>
          </a:p>
        </p:txBody>
      </p:sp>
      <p:sp>
        <p:nvSpPr>
          <p:cNvPr id="8" name="Content Placeholder 2">
            <a:extLst>
              <a:ext uri="{FF2B5EF4-FFF2-40B4-BE49-F238E27FC236}">
                <a16:creationId xmlns:a16="http://schemas.microsoft.com/office/drawing/2014/main" id="{37913931-86DD-B172-AA8A-9FFE0FB112D2}"/>
              </a:ext>
            </a:extLst>
          </p:cNvPr>
          <p:cNvSpPr>
            <a:spLocks noGrp="1"/>
          </p:cNvSpPr>
          <p:nvPr>
            <p:ph idx="1"/>
          </p:nvPr>
        </p:nvSpPr>
        <p:spPr>
          <a:xfrm>
            <a:off x="435429" y="1460500"/>
            <a:ext cx="11544536" cy="4351338"/>
          </a:xfrm>
          <a:prstGeom prst="rect">
            <a:avLst/>
          </a:prstGeom>
        </p:spPr>
        <p:txBody>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Slide Number Placeholder 5">
            <a:extLst>
              <a:ext uri="{FF2B5EF4-FFF2-40B4-BE49-F238E27FC236}">
                <a16:creationId xmlns:a16="http://schemas.microsoft.com/office/drawing/2014/main" id="{B89FF97C-9D11-1F63-A845-D1D82155CEAD}"/>
              </a:ext>
            </a:extLst>
          </p:cNvPr>
          <p:cNvSpPr>
            <a:spLocks noGrp="1"/>
          </p:cNvSpPr>
          <p:nvPr>
            <p:ph type="sldNum" sz="quarter" idx="12"/>
          </p:nvPr>
        </p:nvSpPr>
        <p:spPr>
          <a:xfrm>
            <a:off x="10700950" y="875679"/>
            <a:ext cx="1342255" cy="365125"/>
          </a:xfrm>
          <a:prstGeom prst="rect">
            <a:avLst/>
          </a:prstGeom>
        </p:spPr>
        <p:txBody>
          <a:bodyPr/>
          <a:lstStyle>
            <a:lvl1pPr algn="r">
              <a:defRPr sz="1200">
                <a:solidFill>
                  <a:schemeClr val="bg2">
                    <a:lumMod val="75000"/>
                  </a:schemeClr>
                </a:solidFill>
              </a:defRPr>
            </a:lvl1pPr>
          </a:lstStyle>
          <a:p>
            <a:fld id="{AF3AB783-08A3-C047-8A9E-D72AFDBF4A9F}" type="slidenum">
              <a:rPr lang="en-US" smtClean="0"/>
              <a:pPr/>
              <a:t>‹#›</a:t>
            </a:fld>
            <a:endParaRPr lang="en-US"/>
          </a:p>
        </p:txBody>
      </p:sp>
    </p:spTree>
    <p:extLst>
      <p:ext uri="{BB962C8B-B14F-4D97-AF65-F5344CB8AC3E}">
        <p14:creationId xmlns:p14="http://schemas.microsoft.com/office/powerpoint/2010/main" val="118108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A9CD2E2-49FE-2E13-5923-012C79308866}"/>
              </a:ext>
            </a:extLst>
          </p:cNvPr>
          <p:cNvSpPr>
            <a:spLocks noGrp="1"/>
          </p:cNvSpPr>
          <p:nvPr>
            <p:ph type="ftr" sz="quarter" idx="11"/>
          </p:nvPr>
        </p:nvSpPr>
        <p:spPr/>
        <p:txBody>
          <a:bodyPr/>
          <a:lstStyle/>
          <a:p>
            <a:endParaRPr lang="en-US"/>
          </a:p>
        </p:txBody>
      </p:sp>
      <p:sp>
        <p:nvSpPr>
          <p:cNvPr id="5" name="Title 1">
            <a:extLst>
              <a:ext uri="{FF2B5EF4-FFF2-40B4-BE49-F238E27FC236}">
                <a16:creationId xmlns:a16="http://schemas.microsoft.com/office/drawing/2014/main" id="{038767CA-680B-0B76-F01E-46252B874F0F}"/>
              </a:ext>
            </a:extLst>
          </p:cNvPr>
          <p:cNvSpPr>
            <a:spLocks noGrp="1"/>
          </p:cNvSpPr>
          <p:nvPr>
            <p:ph type="title" hasCustomPrompt="1"/>
          </p:nvPr>
        </p:nvSpPr>
        <p:spPr>
          <a:xfrm>
            <a:off x="435429" y="365125"/>
            <a:ext cx="9907176" cy="832343"/>
          </a:xfrm>
          <a:prstGeom prst="rect">
            <a:avLst/>
          </a:prstGeom>
        </p:spPr>
        <p:txBody>
          <a:bodyPr/>
          <a:lstStyle>
            <a:lvl1pPr>
              <a:defRPr sz="2800">
                <a:latin typeface="Arial" panose="020B0604020202020204" pitchFamily="34" charset="0"/>
                <a:cs typeface="Arial" panose="020B0604020202020204" pitchFamily="34" charset="0"/>
              </a:defRPr>
            </a:lvl1pPr>
          </a:lstStyle>
          <a:p>
            <a:r>
              <a:rPr lang="en-GB"/>
              <a:t>Title here</a:t>
            </a:r>
            <a:endParaRPr lang="en-US"/>
          </a:p>
        </p:txBody>
      </p:sp>
      <p:sp>
        <p:nvSpPr>
          <p:cNvPr id="6" name="Content Placeholder 2">
            <a:extLst>
              <a:ext uri="{FF2B5EF4-FFF2-40B4-BE49-F238E27FC236}">
                <a16:creationId xmlns:a16="http://schemas.microsoft.com/office/drawing/2014/main" id="{96E91F83-F4C1-D189-C86D-65FABAE92872}"/>
              </a:ext>
            </a:extLst>
          </p:cNvPr>
          <p:cNvSpPr>
            <a:spLocks noGrp="1"/>
          </p:cNvSpPr>
          <p:nvPr>
            <p:ph sz="half" idx="1"/>
          </p:nvPr>
        </p:nvSpPr>
        <p:spPr>
          <a:xfrm>
            <a:off x="435428" y="1825625"/>
            <a:ext cx="5421085" cy="4351338"/>
          </a:xfrm>
          <a:prstGeom prst="rect">
            <a:avLst/>
          </a:prstGeom>
        </p:spPr>
        <p:txBody>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Content Placeholder 3">
            <a:extLst>
              <a:ext uri="{FF2B5EF4-FFF2-40B4-BE49-F238E27FC236}">
                <a16:creationId xmlns:a16="http://schemas.microsoft.com/office/drawing/2014/main" id="{FDCC3BED-296A-B482-A241-DEADE537F89B}"/>
              </a:ext>
            </a:extLst>
          </p:cNvPr>
          <p:cNvSpPr>
            <a:spLocks noGrp="1"/>
          </p:cNvSpPr>
          <p:nvPr>
            <p:ph sz="half" idx="2"/>
          </p:nvPr>
        </p:nvSpPr>
        <p:spPr>
          <a:xfrm>
            <a:off x="5992823" y="1825625"/>
            <a:ext cx="5987142" cy="4351338"/>
          </a:xfrm>
          <a:prstGeom prst="rect">
            <a:avLst/>
          </a:prstGeom>
        </p:spPr>
        <p:txBody>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Picture 7" descr="A black and red screen&#10;&#10;Description automatically generated with medium confidence">
            <a:extLst>
              <a:ext uri="{FF2B5EF4-FFF2-40B4-BE49-F238E27FC236}">
                <a16:creationId xmlns:a16="http://schemas.microsoft.com/office/drawing/2014/main" id="{50B27626-3B20-5D73-4FDC-3BA01A21CFE0}"/>
              </a:ext>
            </a:extLst>
          </p:cNvPr>
          <p:cNvPicPr>
            <a:picLocks noChangeAspect="1"/>
          </p:cNvPicPr>
          <p:nvPr userDrawn="1"/>
        </p:nvPicPr>
        <p:blipFill>
          <a:blip r:embed="rId3"/>
          <a:stretch>
            <a:fillRect/>
          </a:stretch>
        </p:blipFill>
        <p:spPr>
          <a:xfrm>
            <a:off x="365643" y="4360796"/>
            <a:ext cx="3310467" cy="1934171"/>
          </a:xfrm>
          <a:prstGeom prst="rect">
            <a:avLst/>
          </a:prstGeom>
        </p:spPr>
      </p:pic>
      <p:pic>
        <p:nvPicPr>
          <p:cNvPr id="9" name="Picture 8" descr="A black and red screen&#10;&#10;Description automatically generated with medium confidence">
            <a:extLst>
              <a:ext uri="{FF2B5EF4-FFF2-40B4-BE49-F238E27FC236}">
                <a16:creationId xmlns:a16="http://schemas.microsoft.com/office/drawing/2014/main" id="{2BAE88B5-6467-650F-02BD-112470BE8081}"/>
              </a:ext>
            </a:extLst>
          </p:cNvPr>
          <p:cNvPicPr>
            <a:picLocks noChangeAspect="1"/>
          </p:cNvPicPr>
          <p:nvPr userDrawn="1"/>
        </p:nvPicPr>
        <p:blipFill>
          <a:blip r:embed="rId3"/>
          <a:stretch>
            <a:fillRect/>
          </a:stretch>
        </p:blipFill>
        <p:spPr>
          <a:xfrm>
            <a:off x="5926298" y="4360796"/>
            <a:ext cx="3310467" cy="1934171"/>
          </a:xfrm>
          <a:prstGeom prst="rect">
            <a:avLst/>
          </a:prstGeom>
        </p:spPr>
      </p:pic>
      <p:sp>
        <p:nvSpPr>
          <p:cNvPr id="12" name="Slide Number Placeholder 5">
            <a:extLst>
              <a:ext uri="{FF2B5EF4-FFF2-40B4-BE49-F238E27FC236}">
                <a16:creationId xmlns:a16="http://schemas.microsoft.com/office/drawing/2014/main" id="{82E39F79-FFB4-A7E6-7F55-1BD0181761D0}"/>
              </a:ext>
            </a:extLst>
          </p:cNvPr>
          <p:cNvSpPr>
            <a:spLocks noGrp="1"/>
          </p:cNvSpPr>
          <p:nvPr>
            <p:ph type="sldNum" sz="quarter" idx="12"/>
          </p:nvPr>
        </p:nvSpPr>
        <p:spPr>
          <a:xfrm>
            <a:off x="10700950" y="875679"/>
            <a:ext cx="1342255" cy="365125"/>
          </a:xfrm>
          <a:prstGeom prst="rect">
            <a:avLst/>
          </a:prstGeom>
        </p:spPr>
        <p:txBody>
          <a:bodyPr/>
          <a:lstStyle>
            <a:lvl1pPr algn="r">
              <a:defRPr sz="1200">
                <a:solidFill>
                  <a:schemeClr val="bg2">
                    <a:lumMod val="75000"/>
                  </a:schemeClr>
                </a:solidFill>
              </a:defRPr>
            </a:lvl1pPr>
          </a:lstStyle>
          <a:p>
            <a:fld id="{AF3AB783-08A3-C047-8A9E-D72AFDBF4A9F}" type="slidenum">
              <a:rPr lang="en-US" smtClean="0"/>
              <a:pPr/>
              <a:t>‹#›</a:t>
            </a:fld>
            <a:endParaRPr lang="en-US"/>
          </a:p>
        </p:txBody>
      </p:sp>
    </p:spTree>
    <p:extLst>
      <p:ext uri="{BB962C8B-B14F-4D97-AF65-F5344CB8AC3E}">
        <p14:creationId xmlns:p14="http://schemas.microsoft.com/office/powerpoint/2010/main" val="2502121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DD423FA-443D-2B78-5D49-4C3A2A2E6A87}"/>
              </a:ext>
            </a:extLst>
          </p:cNvPr>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DFD11F0-742E-F8BF-D202-D46A880508A5}"/>
              </a:ext>
            </a:extLst>
          </p:cNvPr>
          <p:cNvSpPr>
            <a:spLocks noGrp="1"/>
          </p:cNvSpPr>
          <p:nvPr>
            <p:ph type="title"/>
          </p:nvPr>
        </p:nvSpPr>
        <p:spPr>
          <a:xfrm>
            <a:off x="839788" y="457200"/>
            <a:ext cx="3932237" cy="1600200"/>
          </a:xfrm>
          <a:prstGeom prst="rect">
            <a:avLst/>
          </a:prstGeom>
        </p:spPr>
        <p:txBody>
          <a:bodyPr anchor="b"/>
          <a:lstStyle>
            <a:lvl1pPr>
              <a:defRPr sz="2000">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9" name="Content Placeholder 2">
            <a:extLst>
              <a:ext uri="{FF2B5EF4-FFF2-40B4-BE49-F238E27FC236}">
                <a16:creationId xmlns:a16="http://schemas.microsoft.com/office/drawing/2014/main" id="{9D014ABB-5C4F-5D0A-B932-C5F0AE3E788C}"/>
              </a:ext>
            </a:extLst>
          </p:cNvPr>
          <p:cNvSpPr>
            <a:spLocks noGrp="1"/>
          </p:cNvSpPr>
          <p:nvPr>
            <p:ph idx="1"/>
          </p:nvPr>
        </p:nvSpPr>
        <p:spPr>
          <a:xfrm>
            <a:off x="5183188" y="987425"/>
            <a:ext cx="6172200" cy="4873625"/>
          </a:xfrm>
          <a:prstGeom prst="rect">
            <a:avLst/>
          </a:prstGeom>
        </p:spPr>
        <p:txBody>
          <a:bodyPr/>
          <a:lstStyle>
            <a:lvl1pPr>
              <a:defRPr sz="20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ext Placeholder 3">
            <a:extLst>
              <a:ext uri="{FF2B5EF4-FFF2-40B4-BE49-F238E27FC236}">
                <a16:creationId xmlns:a16="http://schemas.microsoft.com/office/drawing/2014/main" id="{DD40E3E8-F2DE-02CA-6381-59C5F4ABB07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13" name="Slide Number Placeholder 5">
            <a:extLst>
              <a:ext uri="{FF2B5EF4-FFF2-40B4-BE49-F238E27FC236}">
                <a16:creationId xmlns:a16="http://schemas.microsoft.com/office/drawing/2014/main" id="{9CDFF7E3-3359-1BDD-28C1-BCE4E048E9E9}"/>
              </a:ext>
            </a:extLst>
          </p:cNvPr>
          <p:cNvSpPr>
            <a:spLocks noGrp="1"/>
          </p:cNvSpPr>
          <p:nvPr>
            <p:ph type="sldNum" sz="quarter" idx="12"/>
          </p:nvPr>
        </p:nvSpPr>
        <p:spPr>
          <a:xfrm>
            <a:off x="10700950" y="875679"/>
            <a:ext cx="1342255" cy="365125"/>
          </a:xfrm>
          <a:prstGeom prst="rect">
            <a:avLst/>
          </a:prstGeom>
        </p:spPr>
        <p:txBody>
          <a:bodyPr/>
          <a:lstStyle>
            <a:lvl1pPr algn="r">
              <a:defRPr sz="1200">
                <a:solidFill>
                  <a:schemeClr val="bg2">
                    <a:lumMod val="75000"/>
                  </a:schemeClr>
                </a:solidFill>
              </a:defRPr>
            </a:lvl1pPr>
          </a:lstStyle>
          <a:p>
            <a:fld id="{AF3AB783-08A3-C047-8A9E-D72AFDBF4A9F}" type="slidenum">
              <a:rPr lang="en-US" smtClean="0"/>
              <a:pPr/>
              <a:t>‹#›</a:t>
            </a:fld>
            <a:endParaRPr lang="en-US"/>
          </a:p>
        </p:txBody>
      </p:sp>
    </p:spTree>
    <p:extLst>
      <p:ext uri="{BB962C8B-B14F-4D97-AF65-F5344CB8AC3E}">
        <p14:creationId xmlns:p14="http://schemas.microsoft.com/office/powerpoint/2010/main" val="2408154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64C5654-769D-47AD-1F21-01F1E7F3C628}"/>
              </a:ext>
            </a:extLst>
          </p:cNvPr>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3970074D-1BB7-A0EB-3FC4-5FC4166990E5}"/>
              </a:ext>
            </a:extLst>
          </p:cNvPr>
          <p:cNvSpPr>
            <a:spLocks noGrp="1"/>
          </p:cNvSpPr>
          <p:nvPr>
            <p:ph type="sldNum" sz="quarter" idx="12"/>
          </p:nvPr>
        </p:nvSpPr>
        <p:spPr>
          <a:xfrm>
            <a:off x="10700950" y="875679"/>
            <a:ext cx="1342255" cy="365125"/>
          </a:xfrm>
          <a:prstGeom prst="rect">
            <a:avLst/>
          </a:prstGeom>
        </p:spPr>
        <p:txBody>
          <a:bodyPr/>
          <a:lstStyle>
            <a:lvl1pPr algn="r">
              <a:defRPr sz="1200">
                <a:solidFill>
                  <a:schemeClr val="bg2">
                    <a:lumMod val="75000"/>
                  </a:schemeClr>
                </a:solidFill>
              </a:defRPr>
            </a:lvl1pPr>
          </a:lstStyle>
          <a:p>
            <a:fld id="{AF3AB783-08A3-C047-8A9E-D72AFDBF4A9F}" type="slidenum">
              <a:rPr lang="en-US" smtClean="0"/>
              <a:pPr/>
              <a:t>‹#›</a:t>
            </a:fld>
            <a:endParaRPr lang="en-US"/>
          </a:p>
        </p:txBody>
      </p:sp>
    </p:spTree>
    <p:extLst>
      <p:ext uri="{BB962C8B-B14F-4D97-AF65-F5344CB8AC3E}">
        <p14:creationId xmlns:p14="http://schemas.microsoft.com/office/powerpoint/2010/main" val="3443533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C726CA4-52C3-1252-FB5E-EC8D6E9BDE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4136157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1D6D9-842A-A944-F823-EF72A947E31C}"/>
              </a:ext>
            </a:extLst>
          </p:cNvPr>
          <p:cNvSpPr>
            <a:spLocks noGrp="1"/>
          </p:cNvSpPr>
          <p:nvPr>
            <p:ph type="title"/>
          </p:nvPr>
        </p:nvSpPr>
        <p:spPr/>
        <p:txBody>
          <a:bodyPr/>
          <a:lstStyle/>
          <a:p>
            <a:r>
              <a:rPr lang="en-US" b="1" dirty="0"/>
              <a:t>Instruction and Guidance for MDAG-AI Pitch Deck</a:t>
            </a:r>
          </a:p>
        </p:txBody>
      </p:sp>
      <p:sp>
        <p:nvSpPr>
          <p:cNvPr id="9" name="Slide Number Placeholder 8">
            <a:extLst>
              <a:ext uri="{FF2B5EF4-FFF2-40B4-BE49-F238E27FC236}">
                <a16:creationId xmlns:a16="http://schemas.microsoft.com/office/drawing/2014/main" id="{500B879E-B7E9-2F30-7675-52689FDF3EAE}"/>
              </a:ext>
            </a:extLst>
          </p:cNvPr>
          <p:cNvSpPr>
            <a:spLocks noGrp="1"/>
          </p:cNvSpPr>
          <p:nvPr>
            <p:ph type="sldNum" sz="quarter" idx="12"/>
          </p:nvPr>
        </p:nvSpPr>
        <p:spPr/>
        <p:txBody>
          <a:bodyPr/>
          <a:lstStyle/>
          <a:p>
            <a:fld id="{AF3AB783-08A3-C047-8A9E-D72AFDBF4A9F}" type="slidenum">
              <a:rPr lang="en-US" smtClean="0"/>
              <a:pPr/>
              <a:t>1</a:t>
            </a:fld>
            <a:endParaRPr lang="en-US"/>
          </a:p>
        </p:txBody>
      </p:sp>
      <p:sp>
        <p:nvSpPr>
          <p:cNvPr id="4" name="Rectangle 3">
            <a:extLst>
              <a:ext uri="{FF2B5EF4-FFF2-40B4-BE49-F238E27FC236}">
                <a16:creationId xmlns:a16="http://schemas.microsoft.com/office/drawing/2014/main" id="{66872E72-D8A0-C047-DF3B-28177A69D2A1}"/>
              </a:ext>
            </a:extLst>
          </p:cNvPr>
          <p:cNvSpPr/>
          <p:nvPr/>
        </p:nvSpPr>
        <p:spPr>
          <a:xfrm>
            <a:off x="561252" y="1412116"/>
            <a:ext cx="11130456" cy="12234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b="1" dirty="0">
                <a:solidFill>
                  <a:srgbClr val="0C20B3"/>
                </a:solidFill>
              </a:rPr>
              <a:t>Purpose:</a:t>
            </a:r>
          </a:p>
          <a:p>
            <a:pPr algn="just"/>
            <a:endParaRPr lang="en-US" dirty="0">
              <a:solidFill>
                <a:schemeClr val="tx1"/>
              </a:solidFill>
            </a:endParaRPr>
          </a:p>
          <a:p>
            <a:pPr algn="just"/>
            <a:r>
              <a:rPr lang="en-US" dirty="0">
                <a:solidFill>
                  <a:schemeClr val="tx1"/>
                </a:solidFill>
              </a:rPr>
              <a:t>This pitch deck is to support your application during the Grant Recommendation Committee (GRC) evaluation for the Malaysia Digital Acceleration Grant (MDAG-AI)</a:t>
            </a:r>
            <a:endParaRPr lang="en-MY" dirty="0">
              <a:solidFill>
                <a:schemeClr val="tx1"/>
              </a:solidFill>
            </a:endParaRPr>
          </a:p>
        </p:txBody>
      </p:sp>
      <p:sp>
        <p:nvSpPr>
          <p:cNvPr id="5" name="Rectangle 4">
            <a:extLst>
              <a:ext uri="{FF2B5EF4-FFF2-40B4-BE49-F238E27FC236}">
                <a16:creationId xmlns:a16="http://schemas.microsoft.com/office/drawing/2014/main" id="{A9A1365D-13AF-A513-5866-DED33EE8D41A}"/>
              </a:ext>
            </a:extLst>
          </p:cNvPr>
          <p:cNvSpPr/>
          <p:nvPr/>
        </p:nvSpPr>
        <p:spPr>
          <a:xfrm>
            <a:off x="561252" y="2850168"/>
            <a:ext cx="11130456" cy="2118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b="1" dirty="0">
                <a:solidFill>
                  <a:srgbClr val="0C20B3"/>
                </a:solidFill>
              </a:rPr>
              <a:t>Instructions:</a:t>
            </a:r>
          </a:p>
          <a:p>
            <a:pPr algn="just"/>
            <a:endParaRPr lang="en-US" dirty="0">
              <a:solidFill>
                <a:schemeClr val="tx1"/>
              </a:solidFill>
            </a:endParaRPr>
          </a:p>
          <a:p>
            <a:pPr marL="285750" indent="-285750" algn="just">
              <a:buFont typeface="Arial" panose="020B0604020202020204" pitchFamily="34" charset="0"/>
              <a:buChar char="•"/>
            </a:pPr>
            <a:r>
              <a:rPr lang="en-US" dirty="0">
                <a:solidFill>
                  <a:schemeClr val="tx1"/>
                </a:solidFill>
              </a:rPr>
              <a:t>Ensure the information presented is accurate and aligned with your latest submitted MDAG-AI application form</a:t>
            </a:r>
          </a:p>
          <a:p>
            <a:pPr marL="285750" indent="-285750" algn="just">
              <a:buFont typeface="Arial" panose="020B0604020202020204" pitchFamily="34" charset="0"/>
              <a:buChar char="•"/>
            </a:pPr>
            <a:r>
              <a:rPr lang="en-US" dirty="0">
                <a:solidFill>
                  <a:schemeClr val="tx1"/>
                </a:solidFill>
              </a:rPr>
              <a:t>Clearly show your AI product(s) / service(s) development maturity, technology ownership, team capability and impact</a:t>
            </a:r>
          </a:p>
          <a:p>
            <a:pPr marL="285750" indent="-285750" algn="just">
              <a:buFont typeface="Arial" panose="020B0604020202020204" pitchFamily="34" charset="0"/>
              <a:buChar char="•"/>
            </a:pPr>
            <a:r>
              <a:rPr lang="en-US" dirty="0">
                <a:solidFill>
                  <a:schemeClr val="tx1"/>
                </a:solidFill>
              </a:rPr>
              <a:t>Highlight quantifiable metrics, use cases and visuals where applicable</a:t>
            </a:r>
          </a:p>
          <a:p>
            <a:pPr marL="285750" indent="-285750" algn="just">
              <a:buFont typeface="Arial" panose="020B0604020202020204" pitchFamily="34" charset="0"/>
              <a:buChar char="•"/>
            </a:pPr>
            <a:r>
              <a:rPr lang="en-US" dirty="0">
                <a:solidFill>
                  <a:schemeClr val="tx1"/>
                </a:solidFill>
              </a:rPr>
              <a:t>Ensure the slides adhere to the guideline – each slide corresponds to specific evaluation criteria</a:t>
            </a:r>
          </a:p>
        </p:txBody>
      </p:sp>
      <p:sp>
        <p:nvSpPr>
          <p:cNvPr id="6" name="Rectangle 5">
            <a:extLst>
              <a:ext uri="{FF2B5EF4-FFF2-40B4-BE49-F238E27FC236}">
                <a16:creationId xmlns:a16="http://schemas.microsoft.com/office/drawing/2014/main" id="{C575952A-4DE5-985E-F9F7-24A0AEBBBCCF}"/>
              </a:ext>
            </a:extLst>
          </p:cNvPr>
          <p:cNvSpPr/>
          <p:nvPr/>
        </p:nvSpPr>
        <p:spPr>
          <a:xfrm>
            <a:off x="561252" y="5183702"/>
            <a:ext cx="11130456" cy="113511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b="1" dirty="0">
                <a:solidFill>
                  <a:srgbClr val="0C20B3"/>
                </a:solidFill>
              </a:rPr>
              <a:t>Presenter:</a:t>
            </a:r>
          </a:p>
          <a:p>
            <a:pPr algn="just"/>
            <a:endParaRPr lang="en-US" dirty="0">
              <a:solidFill>
                <a:schemeClr val="tx1"/>
              </a:solidFill>
            </a:endParaRPr>
          </a:p>
          <a:p>
            <a:pPr marL="285750" indent="-285750" algn="just">
              <a:buFont typeface="Arial" panose="020B0604020202020204" pitchFamily="34" charset="0"/>
              <a:buChar char="•"/>
            </a:pPr>
            <a:r>
              <a:rPr lang="en-US" dirty="0">
                <a:solidFill>
                  <a:schemeClr val="tx1"/>
                </a:solidFill>
              </a:rPr>
              <a:t>At least 1 C-Level or Director involved in the company’s strategic direction must present</a:t>
            </a:r>
          </a:p>
        </p:txBody>
      </p:sp>
    </p:spTree>
    <p:extLst>
      <p:ext uri="{BB962C8B-B14F-4D97-AF65-F5344CB8AC3E}">
        <p14:creationId xmlns:p14="http://schemas.microsoft.com/office/powerpoint/2010/main" val="2319348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B827C-1B45-E85F-7383-866B8F566C5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2ECFC84-C63E-1768-A9FA-527A1E89B88F}"/>
              </a:ext>
            </a:extLst>
          </p:cNvPr>
          <p:cNvSpPr>
            <a:spLocks noGrp="1"/>
          </p:cNvSpPr>
          <p:nvPr>
            <p:ph type="title"/>
          </p:nvPr>
        </p:nvSpPr>
        <p:spPr/>
        <p:txBody>
          <a:bodyPr/>
          <a:lstStyle/>
          <a:p>
            <a:r>
              <a:rPr lang="en-US" b="1" dirty="0"/>
              <a:t>AI Development Maturity</a:t>
            </a:r>
            <a:endParaRPr lang="en-MY" b="1" dirty="0"/>
          </a:p>
        </p:txBody>
      </p:sp>
      <p:sp>
        <p:nvSpPr>
          <p:cNvPr id="5" name="Slide Number Placeholder 8">
            <a:extLst>
              <a:ext uri="{FF2B5EF4-FFF2-40B4-BE49-F238E27FC236}">
                <a16:creationId xmlns:a16="http://schemas.microsoft.com/office/drawing/2014/main" id="{397B3F54-5553-5E29-6A2D-A3D194332C77}"/>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10</a:t>
            </a:fld>
            <a:endParaRPr lang="en-US"/>
          </a:p>
        </p:txBody>
      </p:sp>
      <p:sp>
        <p:nvSpPr>
          <p:cNvPr id="2" name="TextBox 1">
            <a:extLst>
              <a:ext uri="{FF2B5EF4-FFF2-40B4-BE49-F238E27FC236}">
                <a16:creationId xmlns:a16="http://schemas.microsoft.com/office/drawing/2014/main" id="{E2C1EBE3-812A-DB16-38B1-99825C0ECFC8}"/>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Development stage (POC, MVP, </a:t>
            </a:r>
            <a:r>
              <a:rPr lang="en-US" sz="1000" dirty="0" err="1"/>
              <a:t>commercialised</a:t>
            </a:r>
            <a:r>
              <a:rPr lang="en-US" sz="1000" dirty="0"/>
              <a:t>)</a:t>
            </a:r>
          </a:p>
          <a:p>
            <a:pPr marL="285750" indent="-285750">
              <a:buFont typeface="Arial" panose="020B0604020202020204" pitchFamily="34" charset="0"/>
              <a:buChar char="•"/>
            </a:pPr>
            <a:r>
              <a:rPr lang="en-US" sz="1000" dirty="0"/>
              <a:t>Current status of deployment or pilot</a:t>
            </a:r>
          </a:p>
          <a:p>
            <a:pPr marL="285750" indent="-285750">
              <a:buFont typeface="Arial" panose="020B0604020202020204" pitchFamily="34" charset="0"/>
              <a:buChar char="•"/>
            </a:pPr>
            <a:r>
              <a:rPr lang="en-US" sz="1000" dirty="0"/>
              <a:t>Screenshots, use cases, deployment examples</a:t>
            </a:r>
            <a:endParaRPr lang="en-MY" sz="1000" dirty="0"/>
          </a:p>
        </p:txBody>
      </p:sp>
    </p:spTree>
    <p:extLst>
      <p:ext uri="{BB962C8B-B14F-4D97-AF65-F5344CB8AC3E}">
        <p14:creationId xmlns:p14="http://schemas.microsoft.com/office/powerpoint/2010/main" val="1566514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4D725-2CE8-DC51-C782-4C841B9DFA2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CC79975-0D0C-BD45-A3F9-C4FF04F3A76D}"/>
              </a:ext>
            </a:extLst>
          </p:cNvPr>
          <p:cNvSpPr>
            <a:spLocks noGrp="1"/>
          </p:cNvSpPr>
          <p:nvPr>
            <p:ph type="title"/>
          </p:nvPr>
        </p:nvSpPr>
        <p:spPr/>
        <p:txBody>
          <a:bodyPr/>
          <a:lstStyle/>
          <a:p>
            <a:r>
              <a:rPr lang="en-US" b="1" dirty="0"/>
              <a:t>AI Stack Layer &amp; Architecture</a:t>
            </a:r>
            <a:endParaRPr lang="en-MY" b="1" dirty="0"/>
          </a:p>
        </p:txBody>
      </p:sp>
      <p:sp>
        <p:nvSpPr>
          <p:cNvPr id="5" name="Slide Number Placeholder 8">
            <a:extLst>
              <a:ext uri="{FF2B5EF4-FFF2-40B4-BE49-F238E27FC236}">
                <a16:creationId xmlns:a16="http://schemas.microsoft.com/office/drawing/2014/main" id="{E8667E55-6BB5-04E7-34CF-E5F34E495CE8}"/>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11</a:t>
            </a:fld>
            <a:endParaRPr lang="en-US"/>
          </a:p>
        </p:txBody>
      </p:sp>
      <p:sp>
        <p:nvSpPr>
          <p:cNvPr id="2" name="TextBox 1">
            <a:extLst>
              <a:ext uri="{FF2B5EF4-FFF2-40B4-BE49-F238E27FC236}">
                <a16:creationId xmlns:a16="http://schemas.microsoft.com/office/drawing/2014/main" id="{8A483184-78C9-0820-85F8-00A7E4203CE3}"/>
              </a:ext>
            </a:extLst>
          </p:cNvPr>
          <p:cNvSpPr txBox="1"/>
          <p:nvPr/>
        </p:nvSpPr>
        <p:spPr>
          <a:xfrm>
            <a:off x="548639" y="781296"/>
            <a:ext cx="6094948" cy="400110"/>
          </a:xfrm>
          <a:prstGeom prst="rect">
            <a:avLst/>
          </a:prstGeom>
          <a:noFill/>
        </p:spPr>
        <p:txBody>
          <a:bodyPr wrap="square">
            <a:spAutoFit/>
          </a:bodyPr>
          <a:lstStyle/>
          <a:p>
            <a:pPr marL="285750" indent="-285750">
              <a:buFont typeface="Arial" panose="020B0604020202020204" pitchFamily="34" charset="0"/>
              <a:buChar char="•"/>
            </a:pPr>
            <a:r>
              <a:rPr lang="en-US" sz="1000" dirty="0"/>
              <a:t>Which layer(s) the company is involved in: Foundation / Enabling / Application</a:t>
            </a:r>
          </a:p>
          <a:p>
            <a:pPr marL="285750" indent="-285750">
              <a:buFont typeface="Arial" panose="020B0604020202020204" pitchFamily="34" charset="0"/>
              <a:buChar char="•"/>
            </a:pPr>
            <a:r>
              <a:rPr lang="en-US" sz="1000" dirty="0"/>
              <a:t>Brief description or diagram of architecture (custom models, APIs, infrastructure used)</a:t>
            </a:r>
            <a:endParaRPr lang="en-MY" sz="1000" dirty="0"/>
          </a:p>
        </p:txBody>
      </p:sp>
    </p:spTree>
    <p:extLst>
      <p:ext uri="{BB962C8B-B14F-4D97-AF65-F5344CB8AC3E}">
        <p14:creationId xmlns:p14="http://schemas.microsoft.com/office/powerpoint/2010/main" val="1114917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DFF69-C71C-D9A2-737A-AD43FCCCBB2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4D78F3-86D9-B5AD-E3C4-84FC785B0F73}"/>
              </a:ext>
            </a:extLst>
          </p:cNvPr>
          <p:cNvSpPr>
            <a:spLocks noGrp="1"/>
          </p:cNvSpPr>
          <p:nvPr>
            <p:ph type="title"/>
          </p:nvPr>
        </p:nvSpPr>
        <p:spPr/>
        <p:txBody>
          <a:bodyPr/>
          <a:lstStyle/>
          <a:p>
            <a:r>
              <a:rPr lang="en-US" b="1" dirty="0"/>
              <a:t>AI Technology Ownership</a:t>
            </a:r>
            <a:endParaRPr lang="en-MY" b="1" dirty="0"/>
          </a:p>
        </p:txBody>
      </p:sp>
      <p:sp>
        <p:nvSpPr>
          <p:cNvPr id="5" name="Slide Number Placeholder 8">
            <a:extLst>
              <a:ext uri="{FF2B5EF4-FFF2-40B4-BE49-F238E27FC236}">
                <a16:creationId xmlns:a16="http://schemas.microsoft.com/office/drawing/2014/main" id="{F8640B7D-DD8F-DE9B-697B-D8708F848E47}"/>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12</a:t>
            </a:fld>
            <a:endParaRPr lang="en-US"/>
          </a:p>
        </p:txBody>
      </p:sp>
      <p:sp>
        <p:nvSpPr>
          <p:cNvPr id="2" name="TextBox 1">
            <a:extLst>
              <a:ext uri="{FF2B5EF4-FFF2-40B4-BE49-F238E27FC236}">
                <a16:creationId xmlns:a16="http://schemas.microsoft.com/office/drawing/2014/main" id="{68E67563-3805-E13A-1EAD-191F5D725D75}"/>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What portion of the AI tech is proprietary?</a:t>
            </a:r>
          </a:p>
          <a:p>
            <a:pPr marL="285750" indent="-285750">
              <a:buFont typeface="Arial" panose="020B0604020202020204" pitchFamily="34" charset="0"/>
              <a:buChar char="•"/>
            </a:pPr>
            <a:r>
              <a:rPr lang="en-US" sz="1000" dirty="0"/>
              <a:t>Custom models, codebase, trained datasets (highlight ownership)</a:t>
            </a:r>
          </a:p>
          <a:p>
            <a:pPr marL="285750" indent="-285750">
              <a:buFont typeface="Arial" panose="020B0604020202020204" pitchFamily="34" charset="0"/>
              <a:buChar char="•"/>
            </a:pPr>
            <a:r>
              <a:rPr lang="en-US" sz="1000" dirty="0"/>
              <a:t>Any patents, copyrights or in-progress filings</a:t>
            </a:r>
            <a:endParaRPr lang="en-MY" sz="1000" dirty="0"/>
          </a:p>
        </p:txBody>
      </p:sp>
    </p:spTree>
    <p:extLst>
      <p:ext uri="{BB962C8B-B14F-4D97-AF65-F5344CB8AC3E}">
        <p14:creationId xmlns:p14="http://schemas.microsoft.com/office/powerpoint/2010/main" val="513638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D3428-AD6B-36D6-B938-08B641EF5AE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A43BCBE-304A-F66D-D304-A457F11C0A32}"/>
              </a:ext>
            </a:extLst>
          </p:cNvPr>
          <p:cNvSpPr>
            <a:spLocks noGrp="1"/>
          </p:cNvSpPr>
          <p:nvPr>
            <p:ph type="title"/>
          </p:nvPr>
        </p:nvSpPr>
        <p:spPr/>
        <p:txBody>
          <a:bodyPr/>
          <a:lstStyle/>
          <a:p>
            <a:r>
              <a:rPr lang="en-US" b="1" dirty="0"/>
              <a:t>In-House AI R&amp;D Capabilities</a:t>
            </a:r>
            <a:endParaRPr lang="en-MY" b="1" dirty="0"/>
          </a:p>
        </p:txBody>
      </p:sp>
      <p:sp>
        <p:nvSpPr>
          <p:cNvPr id="5" name="Slide Number Placeholder 8">
            <a:extLst>
              <a:ext uri="{FF2B5EF4-FFF2-40B4-BE49-F238E27FC236}">
                <a16:creationId xmlns:a16="http://schemas.microsoft.com/office/drawing/2014/main" id="{8AFD7659-1161-98E4-0008-0D46A6E8944D}"/>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13</a:t>
            </a:fld>
            <a:endParaRPr lang="en-US"/>
          </a:p>
        </p:txBody>
      </p:sp>
      <p:sp>
        <p:nvSpPr>
          <p:cNvPr id="2" name="TextBox 1">
            <a:extLst>
              <a:ext uri="{FF2B5EF4-FFF2-40B4-BE49-F238E27FC236}">
                <a16:creationId xmlns:a16="http://schemas.microsoft.com/office/drawing/2014/main" id="{FA2EC593-287C-697F-72ED-72165EDE178B}"/>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Team structure</a:t>
            </a:r>
          </a:p>
          <a:p>
            <a:pPr marL="285750" indent="-285750">
              <a:buFont typeface="Arial" panose="020B0604020202020204" pitchFamily="34" charset="0"/>
              <a:buChar char="•"/>
            </a:pPr>
            <a:r>
              <a:rPr lang="en-US" sz="1000" dirty="0"/>
              <a:t>Internal AI &amp; R&amp;D Initiatives (labs, research outputs)</a:t>
            </a:r>
          </a:p>
          <a:p>
            <a:pPr marL="285750" indent="-285750">
              <a:buFont typeface="Arial" panose="020B0604020202020204" pitchFamily="34" charset="0"/>
              <a:buChar char="•"/>
            </a:pPr>
            <a:r>
              <a:rPr lang="en-US" sz="1000" dirty="0"/>
              <a:t>Collaboration with academic / research institutions (if any)</a:t>
            </a:r>
            <a:endParaRPr lang="en-MY" sz="1000" dirty="0"/>
          </a:p>
        </p:txBody>
      </p:sp>
    </p:spTree>
    <p:extLst>
      <p:ext uri="{BB962C8B-B14F-4D97-AF65-F5344CB8AC3E}">
        <p14:creationId xmlns:p14="http://schemas.microsoft.com/office/powerpoint/2010/main" val="2291199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91A7D-F65D-A3BC-0CD6-2E6B810FED6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1311F95-12DA-666C-2A1A-346A3FE3594D}"/>
              </a:ext>
            </a:extLst>
          </p:cNvPr>
          <p:cNvSpPr>
            <a:spLocks noGrp="1"/>
          </p:cNvSpPr>
          <p:nvPr>
            <p:ph type="title"/>
          </p:nvPr>
        </p:nvSpPr>
        <p:spPr/>
        <p:txBody>
          <a:bodyPr/>
          <a:lstStyle/>
          <a:p>
            <a:r>
              <a:rPr lang="en-US" b="1" dirty="0"/>
              <a:t>AI Impact &amp; Differentiation</a:t>
            </a:r>
            <a:endParaRPr lang="en-MY" b="1" dirty="0"/>
          </a:p>
        </p:txBody>
      </p:sp>
      <p:sp>
        <p:nvSpPr>
          <p:cNvPr id="5" name="Slide Number Placeholder 8">
            <a:extLst>
              <a:ext uri="{FF2B5EF4-FFF2-40B4-BE49-F238E27FC236}">
                <a16:creationId xmlns:a16="http://schemas.microsoft.com/office/drawing/2014/main" id="{A9AA8EC0-9A87-D404-DBCC-296F1C935D8B}"/>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14</a:t>
            </a:fld>
            <a:endParaRPr lang="en-US"/>
          </a:p>
        </p:txBody>
      </p:sp>
      <p:sp>
        <p:nvSpPr>
          <p:cNvPr id="2" name="TextBox 1">
            <a:extLst>
              <a:ext uri="{FF2B5EF4-FFF2-40B4-BE49-F238E27FC236}">
                <a16:creationId xmlns:a16="http://schemas.microsoft.com/office/drawing/2014/main" id="{E5CFE358-934D-9FD1-C1C4-69C5FBCFBD79}"/>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How AI improves product/service: metrics (accuracy, cost savings, user adoption, </a:t>
            </a:r>
            <a:r>
              <a:rPr lang="en-US" sz="1000" dirty="0" err="1"/>
              <a:t>etc</a:t>
            </a:r>
            <a:r>
              <a:rPr lang="en-US" sz="1000" dirty="0"/>
              <a:t>)</a:t>
            </a:r>
          </a:p>
          <a:p>
            <a:pPr marL="285750" indent="-285750">
              <a:buFont typeface="Arial" panose="020B0604020202020204" pitchFamily="34" charset="0"/>
              <a:buChar char="•"/>
            </a:pPr>
            <a:r>
              <a:rPr lang="en-US" sz="1000" dirty="0"/>
              <a:t>Before vs after implementation comparison</a:t>
            </a:r>
          </a:p>
          <a:p>
            <a:pPr marL="285750" indent="-285750">
              <a:buFont typeface="Arial" panose="020B0604020202020204" pitchFamily="34" charset="0"/>
              <a:buChar char="•"/>
            </a:pPr>
            <a:r>
              <a:rPr lang="en-US" sz="1000" dirty="0"/>
              <a:t>Case studies or testimonials (if available)</a:t>
            </a:r>
            <a:endParaRPr lang="en-MY" sz="1000" dirty="0"/>
          </a:p>
        </p:txBody>
      </p:sp>
    </p:spTree>
    <p:extLst>
      <p:ext uri="{BB962C8B-B14F-4D97-AF65-F5344CB8AC3E}">
        <p14:creationId xmlns:p14="http://schemas.microsoft.com/office/powerpoint/2010/main" val="1366408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AF2D5-7B30-E9CE-DFF2-DB50EC77EDF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76BECD6-FE2A-D228-2090-7E884CC201F1}"/>
              </a:ext>
            </a:extLst>
          </p:cNvPr>
          <p:cNvSpPr>
            <a:spLocks noGrp="1"/>
          </p:cNvSpPr>
          <p:nvPr>
            <p:ph type="title"/>
          </p:nvPr>
        </p:nvSpPr>
        <p:spPr/>
        <p:txBody>
          <a:bodyPr/>
          <a:lstStyle/>
          <a:p>
            <a:r>
              <a:rPr lang="en-US" b="1" dirty="0"/>
              <a:t>Local Ecosystem Spillover</a:t>
            </a:r>
            <a:endParaRPr lang="en-MY" b="1" dirty="0"/>
          </a:p>
        </p:txBody>
      </p:sp>
      <p:sp>
        <p:nvSpPr>
          <p:cNvPr id="5" name="Slide Number Placeholder 8">
            <a:extLst>
              <a:ext uri="{FF2B5EF4-FFF2-40B4-BE49-F238E27FC236}">
                <a16:creationId xmlns:a16="http://schemas.microsoft.com/office/drawing/2014/main" id="{91DD189A-4386-8A9A-3491-EEF47B5E6DE6}"/>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15</a:t>
            </a:fld>
            <a:endParaRPr lang="en-US"/>
          </a:p>
        </p:txBody>
      </p:sp>
      <p:sp>
        <p:nvSpPr>
          <p:cNvPr id="2" name="TextBox 1">
            <a:extLst>
              <a:ext uri="{FF2B5EF4-FFF2-40B4-BE49-F238E27FC236}">
                <a16:creationId xmlns:a16="http://schemas.microsoft.com/office/drawing/2014/main" id="{D28ACD56-BE0D-7FF3-9295-34E11E04760A}"/>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Describe collaborations with local vendors/suppliers, NGOs, universities, associations, local communities</a:t>
            </a:r>
          </a:p>
          <a:p>
            <a:pPr marL="285750" indent="-285750">
              <a:buFont typeface="Arial" panose="020B0604020202020204" pitchFamily="34" charset="0"/>
              <a:buChar char="•"/>
            </a:pPr>
            <a:r>
              <a:rPr lang="en-US" sz="1000" dirty="0"/>
              <a:t>State the value of those collaborations (economic, skills transfer &amp; </a:t>
            </a:r>
            <a:r>
              <a:rPr lang="en-US" sz="1000" dirty="0" err="1"/>
              <a:t>etc</a:t>
            </a:r>
            <a:r>
              <a:rPr lang="en-US" sz="1000" dirty="0"/>
              <a:t>)</a:t>
            </a:r>
            <a:endParaRPr lang="en-MY" sz="1000" dirty="0"/>
          </a:p>
        </p:txBody>
      </p:sp>
    </p:spTree>
    <p:extLst>
      <p:ext uri="{BB962C8B-B14F-4D97-AF65-F5344CB8AC3E}">
        <p14:creationId xmlns:p14="http://schemas.microsoft.com/office/powerpoint/2010/main" val="3675049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16799-9003-5F12-C2FC-82D886EEC9B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96234C-03AF-DA23-287E-98AFB96C8FF2}"/>
              </a:ext>
            </a:extLst>
          </p:cNvPr>
          <p:cNvSpPr>
            <a:spLocks noGrp="1"/>
          </p:cNvSpPr>
          <p:nvPr>
            <p:ph type="title"/>
          </p:nvPr>
        </p:nvSpPr>
        <p:spPr/>
        <p:txBody>
          <a:bodyPr/>
          <a:lstStyle/>
          <a:p>
            <a:r>
              <a:rPr lang="en-US" b="1" dirty="0"/>
              <a:t>Export Revenue Potential</a:t>
            </a:r>
            <a:endParaRPr lang="en-MY" b="1" dirty="0"/>
          </a:p>
        </p:txBody>
      </p:sp>
      <p:sp>
        <p:nvSpPr>
          <p:cNvPr id="5" name="Slide Number Placeholder 8">
            <a:extLst>
              <a:ext uri="{FF2B5EF4-FFF2-40B4-BE49-F238E27FC236}">
                <a16:creationId xmlns:a16="http://schemas.microsoft.com/office/drawing/2014/main" id="{2BE603DB-22D7-8A0D-C426-5D2E2DA8AA10}"/>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16</a:t>
            </a:fld>
            <a:endParaRPr lang="en-US"/>
          </a:p>
        </p:txBody>
      </p:sp>
      <p:sp>
        <p:nvSpPr>
          <p:cNvPr id="2" name="TextBox 1">
            <a:extLst>
              <a:ext uri="{FF2B5EF4-FFF2-40B4-BE49-F238E27FC236}">
                <a16:creationId xmlns:a16="http://schemas.microsoft.com/office/drawing/2014/main" id="{FEE7482E-A7BE-967D-3EBC-5E0333F1331F}"/>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Projected export revenue contribution (% of total revenue)</a:t>
            </a:r>
          </a:p>
          <a:p>
            <a:pPr marL="285750" indent="-285750">
              <a:buFont typeface="Arial" panose="020B0604020202020204" pitchFamily="34" charset="0"/>
              <a:buChar char="•"/>
            </a:pPr>
            <a:r>
              <a:rPr lang="en-US" sz="1000" dirty="0"/>
              <a:t>List of export markets targeted (e.g., ASEAN, US)</a:t>
            </a:r>
          </a:p>
          <a:p>
            <a:pPr marL="285750" indent="-285750">
              <a:buFont typeface="Arial" panose="020B0604020202020204" pitchFamily="34" charset="0"/>
              <a:buChar char="•"/>
            </a:pPr>
            <a:r>
              <a:rPr lang="en-US" sz="1000" dirty="0"/>
              <a:t>Export strategy (brief)</a:t>
            </a:r>
            <a:endParaRPr lang="en-MY" sz="1000" dirty="0"/>
          </a:p>
        </p:txBody>
      </p:sp>
    </p:spTree>
    <p:extLst>
      <p:ext uri="{BB962C8B-B14F-4D97-AF65-F5344CB8AC3E}">
        <p14:creationId xmlns:p14="http://schemas.microsoft.com/office/powerpoint/2010/main" val="3467455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EB182-635E-A9D0-0749-F0871330D44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7C0C78-670F-B195-17F2-EB65F6B34BEC}"/>
              </a:ext>
            </a:extLst>
          </p:cNvPr>
          <p:cNvSpPr>
            <a:spLocks noGrp="1"/>
          </p:cNvSpPr>
          <p:nvPr>
            <p:ph type="title"/>
          </p:nvPr>
        </p:nvSpPr>
        <p:spPr/>
        <p:txBody>
          <a:bodyPr/>
          <a:lstStyle/>
          <a:p>
            <a:r>
              <a:rPr lang="en-US" b="1" dirty="0"/>
              <a:t>Knowledge Worker</a:t>
            </a:r>
            <a:endParaRPr lang="en-MY" b="1" dirty="0"/>
          </a:p>
        </p:txBody>
      </p:sp>
      <p:sp>
        <p:nvSpPr>
          <p:cNvPr id="5" name="Slide Number Placeholder 8">
            <a:extLst>
              <a:ext uri="{FF2B5EF4-FFF2-40B4-BE49-F238E27FC236}">
                <a16:creationId xmlns:a16="http://schemas.microsoft.com/office/drawing/2014/main" id="{3D99F0E8-57D9-2AEB-7A6E-1C3376457F44}"/>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17</a:t>
            </a:fld>
            <a:endParaRPr lang="en-US"/>
          </a:p>
        </p:txBody>
      </p:sp>
      <p:graphicFrame>
        <p:nvGraphicFramePr>
          <p:cNvPr id="4" name="Table 3">
            <a:extLst>
              <a:ext uri="{FF2B5EF4-FFF2-40B4-BE49-F238E27FC236}">
                <a16:creationId xmlns:a16="http://schemas.microsoft.com/office/drawing/2014/main" id="{6FAC2E5A-680B-0165-0260-1ADB32C7F9BE}"/>
              </a:ext>
            </a:extLst>
          </p:cNvPr>
          <p:cNvGraphicFramePr>
            <a:graphicFrameLocks noGrp="1"/>
          </p:cNvGraphicFramePr>
          <p:nvPr>
            <p:extLst>
              <p:ext uri="{D42A27DB-BD31-4B8C-83A1-F6EECF244321}">
                <p14:modId xmlns:p14="http://schemas.microsoft.com/office/powerpoint/2010/main" val="1820592992"/>
              </p:ext>
            </p:extLst>
          </p:nvPr>
        </p:nvGraphicFramePr>
        <p:xfrm>
          <a:off x="548639" y="1240804"/>
          <a:ext cx="11207931" cy="1483360"/>
        </p:xfrm>
        <a:graphic>
          <a:graphicData uri="http://schemas.openxmlformats.org/drawingml/2006/table">
            <a:tbl>
              <a:tblPr firstRow="1" bandRow="1">
                <a:tableStyleId>{5C22544A-7EE6-4342-B048-85BDC9FD1C3A}</a:tableStyleId>
              </a:tblPr>
              <a:tblGrid>
                <a:gridCol w="5423339">
                  <a:extLst>
                    <a:ext uri="{9D8B030D-6E8A-4147-A177-3AD203B41FA5}">
                      <a16:colId xmlns:a16="http://schemas.microsoft.com/office/drawing/2014/main" val="3636820991"/>
                    </a:ext>
                  </a:extLst>
                </a:gridCol>
                <a:gridCol w="2892296">
                  <a:extLst>
                    <a:ext uri="{9D8B030D-6E8A-4147-A177-3AD203B41FA5}">
                      <a16:colId xmlns:a16="http://schemas.microsoft.com/office/drawing/2014/main" val="4257720406"/>
                    </a:ext>
                  </a:extLst>
                </a:gridCol>
                <a:gridCol w="2892296">
                  <a:extLst>
                    <a:ext uri="{9D8B030D-6E8A-4147-A177-3AD203B41FA5}">
                      <a16:colId xmlns:a16="http://schemas.microsoft.com/office/drawing/2014/main" val="781163963"/>
                    </a:ext>
                  </a:extLst>
                </a:gridCol>
              </a:tblGrid>
              <a:tr h="370840">
                <a:tc rowSpan="3">
                  <a:txBody>
                    <a:bodyPr/>
                    <a:lstStyle/>
                    <a:p>
                      <a:pPr algn="ctr"/>
                      <a:r>
                        <a:rPr lang="en-US" dirty="0"/>
                        <a:t>Current Knowledge Worker</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gridSpan="2">
                  <a:txBody>
                    <a:bodyPr/>
                    <a:lstStyle/>
                    <a:p>
                      <a:pPr algn="ctr"/>
                      <a:r>
                        <a:rPr lang="en-US" dirty="0"/>
                        <a:t>Number of Headcount</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ct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2682024701"/>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Local</a:t>
                      </a:r>
                      <a:endParaRPr lang="en-MY"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Foreign</a:t>
                      </a:r>
                      <a:endParaRPr lang="en-MY"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308395705"/>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9181429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TOTAL</a:t>
                      </a:r>
                      <a:endParaRPr lang="en-MY" b="1" dirty="0">
                        <a:solidFill>
                          <a:schemeClr val="tx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highlight>
                            <a:srgbClr val="FFFF00"/>
                          </a:highlight>
                        </a:rPr>
                        <a:t>&lt;please insert&gt;</a:t>
                      </a:r>
                      <a:endParaRPr lang="en-MY" b="1"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97858789"/>
                  </a:ext>
                </a:extLst>
              </a:tr>
            </a:tbl>
          </a:graphicData>
        </a:graphic>
      </p:graphicFrame>
      <p:graphicFrame>
        <p:nvGraphicFramePr>
          <p:cNvPr id="6" name="Table 5">
            <a:extLst>
              <a:ext uri="{FF2B5EF4-FFF2-40B4-BE49-F238E27FC236}">
                <a16:creationId xmlns:a16="http://schemas.microsoft.com/office/drawing/2014/main" id="{356C09C9-1D3B-6760-35F4-1D626066B1E9}"/>
              </a:ext>
            </a:extLst>
          </p:cNvPr>
          <p:cNvGraphicFramePr>
            <a:graphicFrameLocks noGrp="1"/>
          </p:cNvGraphicFramePr>
          <p:nvPr>
            <p:extLst>
              <p:ext uri="{D42A27DB-BD31-4B8C-83A1-F6EECF244321}">
                <p14:modId xmlns:p14="http://schemas.microsoft.com/office/powerpoint/2010/main" val="4062782090"/>
              </p:ext>
            </p:extLst>
          </p:nvPr>
        </p:nvGraphicFramePr>
        <p:xfrm>
          <a:off x="548639" y="3479508"/>
          <a:ext cx="11207931" cy="1483360"/>
        </p:xfrm>
        <a:graphic>
          <a:graphicData uri="http://schemas.openxmlformats.org/drawingml/2006/table">
            <a:tbl>
              <a:tblPr firstRow="1" bandRow="1">
                <a:tableStyleId>{5C22544A-7EE6-4342-B048-85BDC9FD1C3A}</a:tableStyleId>
              </a:tblPr>
              <a:tblGrid>
                <a:gridCol w="5423339">
                  <a:extLst>
                    <a:ext uri="{9D8B030D-6E8A-4147-A177-3AD203B41FA5}">
                      <a16:colId xmlns:a16="http://schemas.microsoft.com/office/drawing/2014/main" val="3636820991"/>
                    </a:ext>
                  </a:extLst>
                </a:gridCol>
                <a:gridCol w="2892296">
                  <a:extLst>
                    <a:ext uri="{9D8B030D-6E8A-4147-A177-3AD203B41FA5}">
                      <a16:colId xmlns:a16="http://schemas.microsoft.com/office/drawing/2014/main" val="4257720406"/>
                    </a:ext>
                  </a:extLst>
                </a:gridCol>
                <a:gridCol w="2892296">
                  <a:extLst>
                    <a:ext uri="{9D8B030D-6E8A-4147-A177-3AD203B41FA5}">
                      <a16:colId xmlns:a16="http://schemas.microsoft.com/office/drawing/2014/main" val="781163963"/>
                    </a:ext>
                  </a:extLst>
                </a:gridCol>
              </a:tblGrid>
              <a:tr h="370840">
                <a:tc rowSpan="3">
                  <a:txBody>
                    <a:bodyPr/>
                    <a:lstStyle/>
                    <a:p>
                      <a:pPr algn="ctr"/>
                      <a:r>
                        <a:rPr lang="en-US" dirty="0"/>
                        <a:t>Proposed Knowledge Worker</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gridSpan="2">
                  <a:txBody>
                    <a:bodyPr/>
                    <a:lstStyle/>
                    <a:p>
                      <a:pPr algn="ctr"/>
                      <a:r>
                        <a:rPr lang="en-US" dirty="0"/>
                        <a:t>Number of Headcount at the end of Grant Period</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ct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2682024701"/>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Local</a:t>
                      </a:r>
                      <a:endParaRPr lang="en-MY"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rPr>
                        <a:t>Foreign</a:t>
                      </a:r>
                      <a:endParaRPr lang="en-MY"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308395705"/>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9181429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TOTAL</a:t>
                      </a:r>
                      <a:endParaRPr lang="en-MY" b="1" dirty="0">
                        <a:solidFill>
                          <a:schemeClr val="tx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highlight>
                            <a:srgbClr val="FFFF00"/>
                          </a:highlight>
                        </a:rPr>
                        <a:t>&lt;please insert&gt;</a:t>
                      </a:r>
                      <a:endParaRPr lang="en-MY" b="1"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97858789"/>
                  </a:ext>
                </a:extLst>
              </a:tr>
            </a:tbl>
          </a:graphicData>
        </a:graphic>
      </p:graphicFrame>
    </p:spTree>
    <p:extLst>
      <p:ext uri="{BB962C8B-B14F-4D97-AF65-F5344CB8AC3E}">
        <p14:creationId xmlns:p14="http://schemas.microsoft.com/office/powerpoint/2010/main" val="3665816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C9AC8-92DF-BF7C-AC65-C5469694AB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11F34E6-7493-6113-CB36-0BF00B82FE90}"/>
              </a:ext>
            </a:extLst>
          </p:cNvPr>
          <p:cNvSpPr>
            <a:spLocks noGrp="1"/>
          </p:cNvSpPr>
          <p:nvPr>
            <p:ph type="title"/>
          </p:nvPr>
        </p:nvSpPr>
        <p:spPr/>
        <p:txBody>
          <a:bodyPr/>
          <a:lstStyle/>
          <a:p>
            <a:r>
              <a:rPr lang="en-US" b="1" dirty="0"/>
              <a:t>Academia Linkages</a:t>
            </a:r>
            <a:endParaRPr lang="en-MY" b="1" dirty="0"/>
          </a:p>
        </p:txBody>
      </p:sp>
      <p:sp>
        <p:nvSpPr>
          <p:cNvPr id="5" name="Slide Number Placeholder 8">
            <a:extLst>
              <a:ext uri="{FF2B5EF4-FFF2-40B4-BE49-F238E27FC236}">
                <a16:creationId xmlns:a16="http://schemas.microsoft.com/office/drawing/2014/main" id="{4043EB1D-BD2C-D16C-F6C8-4B8C7B79F36A}"/>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18</a:t>
            </a:fld>
            <a:endParaRPr lang="en-US"/>
          </a:p>
        </p:txBody>
      </p:sp>
      <p:sp>
        <p:nvSpPr>
          <p:cNvPr id="2" name="TextBox 1">
            <a:extLst>
              <a:ext uri="{FF2B5EF4-FFF2-40B4-BE49-F238E27FC236}">
                <a16:creationId xmlns:a16="http://schemas.microsoft.com/office/drawing/2014/main" id="{1274E6C5-6937-2A3A-DA34-8FDDBE973E71}"/>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List of </a:t>
            </a:r>
            <a:r>
              <a:rPr lang="en-US" sz="1000" dirty="0" err="1"/>
              <a:t>MoUs</a:t>
            </a:r>
            <a:r>
              <a:rPr lang="en-US" sz="1000" dirty="0"/>
              <a:t>, research collaborations, </a:t>
            </a:r>
            <a:r>
              <a:rPr lang="en-US" sz="1000" dirty="0" err="1"/>
              <a:t>CoEs</a:t>
            </a:r>
            <a:r>
              <a:rPr lang="en-US" sz="1000" dirty="0"/>
              <a:t>, </a:t>
            </a:r>
            <a:r>
              <a:rPr lang="en-US" sz="1000" dirty="0" err="1"/>
              <a:t>etc</a:t>
            </a:r>
            <a:endParaRPr lang="en-US" sz="1000" dirty="0"/>
          </a:p>
          <a:p>
            <a:pPr marL="285750" indent="-285750">
              <a:buFont typeface="Arial" panose="020B0604020202020204" pitchFamily="34" charset="0"/>
              <a:buChar char="•"/>
            </a:pPr>
            <a:r>
              <a:rPr lang="en-US" sz="1000" dirty="0"/>
              <a:t>Name the IHL or academic partners involved</a:t>
            </a:r>
          </a:p>
          <a:p>
            <a:pPr marL="285750" indent="-285750">
              <a:buFont typeface="Arial" panose="020B0604020202020204" pitchFamily="34" charset="0"/>
              <a:buChar char="•"/>
            </a:pPr>
            <a:r>
              <a:rPr lang="en-US" sz="1000" dirty="0"/>
              <a:t>Nature of collaboration (internship, model research, deployment site, </a:t>
            </a:r>
            <a:r>
              <a:rPr lang="en-US" sz="1000" dirty="0" err="1"/>
              <a:t>etc</a:t>
            </a:r>
            <a:endParaRPr lang="en-MY" sz="1000" dirty="0"/>
          </a:p>
        </p:txBody>
      </p:sp>
    </p:spTree>
    <p:extLst>
      <p:ext uri="{BB962C8B-B14F-4D97-AF65-F5344CB8AC3E}">
        <p14:creationId xmlns:p14="http://schemas.microsoft.com/office/powerpoint/2010/main" val="3655739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34174-8D2B-19F6-8C59-639AC32BBDC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F2BCE39-11A8-FCF2-482E-94E8F4298761}"/>
              </a:ext>
            </a:extLst>
          </p:cNvPr>
          <p:cNvSpPr>
            <a:spLocks noGrp="1"/>
          </p:cNvSpPr>
          <p:nvPr>
            <p:ph type="title"/>
          </p:nvPr>
        </p:nvSpPr>
        <p:spPr/>
        <p:txBody>
          <a:bodyPr/>
          <a:lstStyle/>
          <a:p>
            <a:r>
              <a:rPr lang="en-US" b="1" dirty="0"/>
              <a:t>Claimable Cost</a:t>
            </a:r>
            <a:endParaRPr lang="en-MY" b="1" dirty="0"/>
          </a:p>
        </p:txBody>
      </p:sp>
      <p:sp>
        <p:nvSpPr>
          <p:cNvPr id="5" name="Slide Number Placeholder 8">
            <a:extLst>
              <a:ext uri="{FF2B5EF4-FFF2-40B4-BE49-F238E27FC236}">
                <a16:creationId xmlns:a16="http://schemas.microsoft.com/office/drawing/2014/main" id="{72606F0C-20E5-EFFB-BB3D-907FE5E2858D}"/>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19</a:t>
            </a:fld>
            <a:endParaRPr lang="en-US"/>
          </a:p>
        </p:txBody>
      </p:sp>
      <p:graphicFrame>
        <p:nvGraphicFramePr>
          <p:cNvPr id="2" name="Table 1">
            <a:extLst>
              <a:ext uri="{FF2B5EF4-FFF2-40B4-BE49-F238E27FC236}">
                <a16:creationId xmlns:a16="http://schemas.microsoft.com/office/drawing/2014/main" id="{EAFDB48F-E0F1-4B1A-BC3B-5B9A2FC402F5}"/>
              </a:ext>
            </a:extLst>
          </p:cNvPr>
          <p:cNvGraphicFramePr>
            <a:graphicFrameLocks noGrp="1"/>
          </p:cNvGraphicFramePr>
          <p:nvPr>
            <p:extLst>
              <p:ext uri="{D42A27DB-BD31-4B8C-83A1-F6EECF244321}">
                <p14:modId xmlns:p14="http://schemas.microsoft.com/office/powerpoint/2010/main" val="2198914053"/>
              </p:ext>
            </p:extLst>
          </p:nvPr>
        </p:nvGraphicFramePr>
        <p:xfrm>
          <a:off x="838200" y="1197468"/>
          <a:ext cx="10515600" cy="3119213"/>
        </p:xfrm>
        <a:graphic>
          <a:graphicData uri="http://schemas.openxmlformats.org/drawingml/2006/table">
            <a:tbl>
              <a:tblPr>
                <a:tableStyleId>{5C22544A-7EE6-4342-B048-85BDC9FD1C3A}</a:tableStyleId>
              </a:tblPr>
              <a:tblGrid>
                <a:gridCol w="959069">
                  <a:extLst>
                    <a:ext uri="{9D8B030D-6E8A-4147-A177-3AD203B41FA5}">
                      <a16:colId xmlns:a16="http://schemas.microsoft.com/office/drawing/2014/main" val="525723539"/>
                    </a:ext>
                  </a:extLst>
                </a:gridCol>
                <a:gridCol w="3928767">
                  <a:extLst>
                    <a:ext uri="{9D8B030D-6E8A-4147-A177-3AD203B41FA5}">
                      <a16:colId xmlns:a16="http://schemas.microsoft.com/office/drawing/2014/main" val="265658103"/>
                    </a:ext>
                  </a:extLst>
                </a:gridCol>
                <a:gridCol w="2396358">
                  <a:extLst>
                    <a:ext uri="{9D8B030D-6E8A-4147-A177-3AD203B41FA5}">
                      <a16:colId xmlns:a16="http://schemas.microsoft.com/office/drawing/2014/main" val="2984120051"/>
                    </a:ext>
                  </a:extLst>
                </a:gridCol>
                <a:gridCol w="971156">
                  <a:extLst>
                    <a:ext uri="{9D8B030D-6E8A-4147-A177-3AD203B41FA5}">
                      <a16:colId xmlns:a16="http://schemas.microsoft.com/office/drawing/2014/main" val="2299872558"/>
                    </a:ext>
                  </a:extLst>
                </a:gridCol>
                <a:gridCol w="2260250">
                  <a:extLst>
                    <a:ext uri="{9D8B030D-6E8A-4147-A177-3AD203B41FA5}">
                      <a16:colId xmlns:a16="http://schemas.microsoft.com/office/drawing/2014/main" val="2893443015"/>
                    </a:ext>
                  </a:extLst>
                </a:gridCol>
              </a:tblGrid>
              <a:tr h="341099">
                <a:tc rowSpan="2">
                  <a:txBody>
                    <a:bodyPr/>
                    <a:lstStyle/>
                    <a:p>
                      <a:pPr algn="ctr" fontAlgn="ctr"/>
                      <a:r>
                        <a:rPr lang="en-MY" sz="1200" b="1" u="none" strike="noStrike" dirty="0">
                          <a:solidFill>
                            <a:schemeClr val="bg1"/>
                          </a:solidFill>
                          <a:effectLst/>
                        </a:rPr>
                        <a:t>No.</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rowSpan="2">
                  <a:txBody>
                    <a:bodyPr/>
                    <a:lstStyle/>
                    <a:p>
                      <a:pPr algn="ctr" fontAlgn="ctr"/>
                      <a:r>
                        <a:rPr lang="en-MY" sz="1200" b="1" u="none" strike="noStrike" dirty="0">
                          <a:solidFill>
                            <a:schemeClr val="bg1"/>
                          </a:solidFill>
                          <a:effectLst/>
                        </a:rPr>
                        <a:t>Item</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gridSpan="3">
                  <a:txBody>
                    <a:bodyPr/>
                    <a:lstStyle/>
                    <a:p>
                      <a:pPr algn="ctr" fontAlgn="ctr"/>
                      <a:r>
                        <a:rPr lang="en-MY" sz="1200" b="1" u="none" strike="noStrike" dirty="0">
                          <a:solidFill>
                            <a:schemeClr val="bg1"/>
                          </a:solidFill>
                          <a:effectLst/>
                        </a:rPr>
                        <a:t>Source of fund (RM)</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endParaRPr lang="en-MY"/>
                    </a:p>
                  </a:txBody>
                  <a:tcPr/>
                </a:tc>
                <a:tc hMerge="1">
                  <a:txBody>
                    <a:bodyPr/>
                    <a:lstStyle/>
                    <a:p>
                      <a:endParaRPr lang="en-MY"/>
                    </a:p>
                  </a:txBody>
                  <a:tcPr/>
                </a:tc>
                <a:extLst>
                  <a:ext uri="{0D108BD9-81ED-4DB2-BD59-A6C34878D82A}">
                    <a16:rowId xmlns:a16="http://schemas.microsoft.com/office/drawing/2014/main" val="280813693"/>
                  </a:ext>
                </a:extLst>
              </a:tr>
              <a:tr h="341099">
                <a:tc vMerge="1">
                  <a:txBody>
                    <a:bodyPr/>
                    <a:lstStyle/>
                    <a:p>
                      <a:endParaRPr lang="en-MY"/>
                    </a:p>
                  </a:txBody>
                  <a:tcPr/>
                </a:tc>
                <a:tc vMerge="1">
                  <a:txBody>
                    <a:bodyPr/>
                    <a:lstStyle/>
                    <a:p>
                      <a:endParaRPr lang="en-MY"/>
                    </a:p>
                  </a:txBody>
                  <a:tcPr/>
                </a:tc>
                <a:tc>
                  <a:txBody>
                    <a:bodyPr/>
                    <a:lstStyle/>
                    <a:p>
                      <a:pPr algn="ctr" fontAlgn="ctr"/>
                      <a:r>
                        <a:rPr lang="en-MY" sz="1200" b="1" u="none" strike="noStrike" dirty="0">
                          <a:solidFill>
                            <a:schemeClr val="bg1"/>
                          </a:solidFill>
                          <a:effectLst/>
                        </a:rPr>
                        <a:t>Total Cost</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 Fund Requested</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Fund requested</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1139277198"/>
                  </a:ext>
                </a:extLst>
              </a:tr>
              <a:tr h="341099">
                <a:tc>
                  <a:txBody>
                    <a:bodyPr/>
                    <a:lstStyle/>
                    <a:p>
                      <a:pPr algn="ctr" fontAlgn="ctr"/>
                      <a:r>
                        <a:rPr lang="en-MY" sz="1200" u="none" strike="noStrike" dirty="0">
                          <a:effectLst/>
                        </a:rPr>
                        <a:t>1</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ctr"/>
                      <a:r>
                        <a:rPr lang="en-US" sz="1200" u="none" strike="noStrike" dirty="0">
                          <a:effectLst/>
                        </a:rPr>
                        <a:t>Rental of Operational Office Premise(s) as per SSM</a:t>
                      </a:r>
                      <a:endParaRPr lang="en-US"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a:effectLst/>
                        </a:rPr>
                        <a:t>70%</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425982889"/>
                  </a:ext>
                </a:extLst>
              </a:tr>
              <a:tr h="341099">
                <a:tc>
                  <a:txBody>
                    <a:bodyPr/>
                    <a:lstStyle/>
                    <a:p>
                      <a:pPr algn="ctr" fontAlgn="ctr"/>
                      <a:r>
                        <a:rPr lang="en-MY" sz="1200" u="none" strike="noStrike">
                          <a:effectLst/>
                        </a:rPr>
                        <a:t>2</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ctr"/>
                      <a:r>
                        <a:rPr lang="en-MY" sz="1200" u="none" strike="noStrike" dirty="0">
                          <a:effectLst/>
                        </a:rPr>
                        <a:t>External Training</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70%</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041766115"/>
                  </a:ext>
                </a:extLst>
              </a:tr>
              <a:tr h="341099">
                <a:tc>
                  <a:txBody>
                    <a:bodyPr/>
                    <a:lstStyle/>
                    <a:p>
                      <a:pPr algn="ctr" fontAlgn="ctr"/>
                      <a:r>
                        <a:rPr lang="en-MY" sz="1200" u="none" strike="noStrike">
                          <a:effectLst/>
                        </a:rPr>
                        <a:t>3</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ctr"/>
                      <a:r>
                        <a:rPr lang="en-MY" sz="1200" u="none" strike="noStrike" dirty="0">
                          <a:effectLst/>
                        </a:rPr>
                        <a:t>Research &amp; Development</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70%</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4121164413"/>
                  </a:ext>
                </a:extLst>
              </a:tr>
              <a:tr h="341099">
                <a:tc>
                  <a:txBody>
                    <a:bodyPr/>
                    <a:lstStyle/>
                    <a:p>
                      <a:pPr algn="ctr" fontAlgn="ctr"/>
                      <a:r>
                        <a:rPr lang="en-MY" sz="1200" u="none" strike="noStrike">
                          <a:effectLst/>
                        </a:rPr>
                        <a:t>4</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ctr"/>
                      <a:r>
                        <a:rPr lang="en-MY" sz="1200" u="none" strike="noStrike" dirty="0">
                          <a:effectLst/>
                        </a:rPr>
                        <a:t>Salary</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70%</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316943306"/>
                  </a:ext>
                </a:extLst>
              </a:tr>
              <a:tr h="341099">
                <a:tc>
                  <a:txBody>
                    <a:bodyPr/>
                    <a:lstStyle/>
                    <a:p>
                      <a:pPr algn="ctr" fontAlgn="ctr"/>
                      <a:r>
                        <a:rPr lang="en-MY" sz="1200" u="none" strike="noStrike">
                          <a:effectLst/>
                        </a:rPr>
                        <a:t>5</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ctr"/>
                      <a:r>
                        <a:rPr lang="en-MY" sz="1200" u="none" strike="noStrike" dirty="0">
                          <a:effectLst/>
                        </a:rPr>
                        <a:t>Marketing &amp; Sales Enablement</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70%</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3568044416"/>
                  </a:ext>
                </a:extLst>
              </a:tr>
              <a:tr h="341099">
                <a:tc>
                  <a:txBody>
                    <a:bodyPr/>
                    <a:lstStyle/>
                    <a:p>
                      <a:pPr algn="ctr" fontAlgn="ctr"/>
                      <a:r>
                        <a:rPr lang="en-MY" sz="1200" u="none" strike="noStrike">
                          <a:effectLst/>
                        </a:rPr>
                        <a:t>6</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ctr"/>
                      <a:r>
                        <a:rPr lang="en-US" sz="1200" u="none" strike="noStrike" dirty="0">
                          <a:effectLst/>
                        </a:rPr>
                        <a:t>Design and/or Manufacturing Services cost related to expenses on AI Product / Solution</a:t>
                      </a:r>
                      <a:endParaRPr lang="en-US"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10%</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1729117233"/>
                  </a:ext>
                </a:extLst>
              </a:tr>
              <a:tr h="341099">
                <a:tc gridSpan="2">
                  <a:txBody>
                    <a:bodyPr/>
                    <a:lstStyle/>
                    <a:p>
                      <a:pPr algn="ctr" fontAlgn="ctr"/>
                      <a:r>
                        <a:rPr lang="en-MY" sz="1200" b="1" u="none" strike="noStrike" dirty="0">
                          <a:effectLst/>
                        </a:rPr>
                        <a:t>Total Claimable Cost</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hMerge="1">
                  <a:txBody>
                    <a:bodyPr/>
                    <a:lstStyle/>
                    <a:p>
                      <a:endParaRPr dirty="0"/>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highlight>
                            <a:srgbClr val="FFFF00"/>
                          </a:highlight>
                        </a:rPr>
                        <a:t>&lt;please insert&gt;</a:t>
                      </a:r>
                      <a:endParaRPr lang="en-MY" sz="1200" b="1"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b="1" u="none" strike="noStrike" dirty="0">
                          <a:effectLst/>
                        </a:rPr>
                        <a:t> </a:t>
                      </a:r>
                      <a:endParaRPr lang="en-MY" sz="1200" b="1"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highlight>
                            <a:srgbClr val="FFFF00"/>
                          </a:highlight>
                        </a:rPr>
                        <a:t>&lt;please insert&gt;</a:t>
                      </a:r>
                      <a:endParaRPr lang="en-MY" sz="1200" b="1"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068495588"/>
                  </a:ext>
                </a:extLst>
              </a:tr>
            </a:tbl>
          </a:graphicData>
        </a:graphic>
      </p:graphicFrame>
      <p:graphicFrame>
        <p:nvGraphicFramePr>
          <p:cNvPr id="4" name="Table 3">
            <a:extLst>
              <a:ext uri="{FF2B5EF4-FFF2-40B4-BE49-F238E27FC236}">
                <a16:creationId xmlns:a16="http://schemas.microsoft.com/office/drawing/2014/main" id="{A44F6A89-2B61-5C82-3826-2D762CC07EDB}"/>
              </a:ext>
            </a:extLst>
          </p:cNvPr>
          <p:cNvGraphicFramePr>
            <a:graphicFrameLocks noGrp="1"/>
          </p:cNvGraphicFramePr>
          <p:nvPr>
            <p:extLst>
              <p:ext uri="{D42A27DB-BD31-4B8C-83A1-F6EECF244321}">
                <p14:modId xmlns:p14="http://schemas.microsoft.com/office/powerpoint/2010/main" val="71607936"/>
              </p:ext>
            </p:extLst>
          </p:nvPr>
        </p:nvGraphicFramePr>
        <p:xfrm>
          <a:off x="838200" y="4540766"/>
          <a:ext cx="10515600" cy="1216516"/>
        </p:xfrm>
        <a:graphic>
          <a:graphicData uri="http://schemas.openxmlformats.org/drawingml/2006/table">
            <a:tbl>
              <a:tblPr>
                <a:tableStyleId>{5C22544A-7EE6-4342-B048-85BDC9FD1C3A}</a:tableStyleId>
              </a:tblPr>
              <a:tblGrid>
                <a:gridCol w="1695750">
                  <a:extLst>
                    <a:ext uri="{9D8B030D-6E8A-4147-A177-3AD203B41FA5}">
                      <a16:colId xmlns:a16="http://schemas.microsoft.com/office/drawing/2014/main" val="3146523568"/>
                    </a:ext>
                  </a:extLst>
                </a:gridCol>
                <a:gridCol w="1615534">
                  <a:extLst>
                    <a:ext uri="{9D8B030D-6E8A-4147-A177-3AD203B41FA5}">
                      <a16:colId xmlns:a16="http://schemas.microsoft.com/office/drawing/2014/main" val="1069071754"/>
                    </a:ext>
                  </a:extLst>
                </a:gridCol>
                <a:gridCol w="3468414">
                  <a:extLst>
                    <a:ext uri="{9D8B030D-6E8A-4147-A177-3AD203B41FA5}">
                      <a16:colId xmlns:a16="http://schemas.microsoft.com/office/drawing/2014/main" val="2608339727"/>
                    </a:ext>
                  </a:extLst>
                </a:gridCol>
                <a:gridCol w="1370921">
                  <a:extLst>
                    <a:ext uri="{9D8B030D-6E8A-4147-A177-3AD203B41FA5}">
                      <a16:colId xmlns:a16="http://schemas.microsoft.com/office/drawing/2014/main" val="1602506534"/>
                    </a:ext>
                  </a:extLst>
                </a:gridCol>
                <a:gridCol w="1370921">
                  <a:extLst>
                    <a:ext uri="{9D8B030D-6E8A-4147-A177-3AD203B41FA5}">
                      <a16:colId xmlns:a16="http://schemas.microsoft.com/office/drawing/2014/main" val="4241210892"/>
                    </a:ext>
                  </a:extLst>
                </a:gridCol>
                <a:gridCol w="994060">
                  <a:extLst>
                    <a:ext uri="{9D8B030D-6E8A-4147-A177-3AD203B41FA5}">
                      <a16:colId xmlns:a16="http://schemas.microsoft.com/office/drawing/2014/main" val="863418162"/>
                    </a:ext>
                  </a:extLst>
                </a:gridCol>
              </a:tblGrid>
              <a:tr h="302116">
                <a:tc gridSpan="6">
                  <a:txBody>
                    <a:bodyPr/>
                    <a:lstStyle/>
                    <a:p>
                      <a:pPr algn="l" fontAlgn="ctr"/>
                      <a:r>
                        <a:rPr lang="en-US" sz="1200" b="1" i="0" u="none" strike="noStrike" dirty="0">
                          <a:solidFill>
                            <a:schemeClr val="tx1"/>
                          </a:solidFill>
                          <a:effectLst/>
                          <a:latin typeface="Arial" panose="020B0604020202020204" pitchFamily="34" charset="0"/>
                        </a:rPr>
                        <a:t>Other Funding Source (if any)</a:t>
                      </a:r>
                      <a:endParaRPr lang="en-MY" sz="1200" b="1" i="0" u="none" strike="noStrike" dirty="0">
                        <a:solidFill>
                          <a:schemeClr val="tx1"/>
                        </a:solidFill>
                        <a:effectLst/>
                        <a:latin typeface="Arial" panose="020B0604020202020204" pitchFamily="34" charset="0"/>
                      </a:endParaRPr>
                    </a:p>
                  </a:txBody>
                  <a:tcPr marL="0" marR="0" marT="0" marB="0" anchor="ctr">
                    <a:lnB w="12700" cap="flat" cmpd="sng" algn="ctr">
                      <a:solidFill>
                        <a:schemeClr val="accent2"/>
                      </a:solidFill>
                      <a:prstDash val="solid"/>
                      <a:round/>
                      <a:headEnd type="none" w="med" len="med"/>
                      <a:tailEnd type="none" w="med" len="med"/>
                    </a:lnB>
                    <a:solidFill>
                      <a:schemeClr val="bg1"/>
                    </a:solidFill>
                  </a:tcPr>
                </a:tc>
                <a:tc hMerge="1">
                  <a:txBody>
                    <a:bodyPr/>
                    <a:lstStyle/>
                    <a:p>
                      <a:pPr algn="ctr" fontAlgn="ctr"/>
                      <a:endParaRPr lang="en-MY" sz="900" b="1" i="0" u="none" strike="noStrike" dirty="0">
                        <a:solidFill>
                          <a:schemeClr val="bg1"/>
                        </a:solidFill>
                        <a:effectLst/>
                        <a:latin typeface="Arial" panose="020B0604020202020204" pitchFamily="34" charset="0"/>
                      </a:endParaRPr>
                    </a:p>
                  </a:txBody>
                  <a:tcPr marL="0" marR="0" marT="0" marB="0" anchor="ctr">
                    <a:solidFill>
                      <a:srgbClr val="002060"/>
                    </a:solidFill>
                  </a:tcPr>
                </a:tc>
                <a:tc hMerge="1">
                  <a:txBody>
                    <a:bodyPr/>
                    <a:lstStyle/>
                    <a:p>
                      <a:pPr algn="ctr" fontAlgn="ctr"/>
                      <a:endParaRPr lang="en-MY" sz="900" b="1" i="0" u="none" strike="noStrike" dirty="0">
                        <a:solidFill>
                          <a:schemeClr val="bg1"/>
                        </a:solidFill>
                        <a:effectLst/>
                        <a:latin typeface="Arial" panose="020B0604020202020204" pitchFamily="34" charset="0"/>
                      </a:endParaRPr>
                    </a:p>
                  </a:txBody>
                  <a:tcPr marL="0" marR="0" marT="0" marB="0" anchor="ctr">
                    <a:solidFill>
                      <a:srgbClr val="002060"/>
                    </a:solidFill>
                  </a:tcPr>
                </a:tc>
                <a:tc hMerge="1">
                  <a:txBody>
                    <a:bodyPr/>
                    <a:lstStyle/>
                    <a:p>
                      <a:pPr algn="ctr" fontAlgn="ctr"/>
                      <a:endParaRPr lang="en-MY" sz="900" b="1" i="0" u="none" strike="noStrike" dirty="0">
                        <a:solidFill>
                          <a:schemeClr val="bg1"/>
                        </a:solidFill>
                        <a:effectLst/>
                        <a:latin typeface="Arial" panose="020B0604020202020204" pitchFamily="34" charset="0"/>
                      </a:endParaRPr>
                    </a:p>
                  </a:txBody>
                  <a:tcPr marL="0" marR="0" marT="0" marB="0" anchor="ctr">
                    <a:solidFill>
                      <a:srgbClr val="002060"/>
                    </a:solidFill>
                  </a:tcPr>
                </a:tc>
                <a:tc hMerge="1">
                  <a:txBody>
                    <a:bodyPr/>
                    <a:lstStyle/>
                    <a:p>
                      <a:pPr algn="ctr" fontAlgn="ctr"/>
                      <a:endParaRPr lang="en-MY" sz="900" b="1" i="0" u="none" strike="noStrike" dirty="0">
                        <a:solidFill>
                          <a:schemeClr val="bg1"/>
                        </a:solidFill>
                        <a:effectLst/>
                        <a:latin typeface="Arial" panose="020B0604020202020204" pitchFamily="34" charset="0"/>
                      </a:endParaRPr>
                    </a:p>
                  </a:txBody>
                  <a:tcPr marL="0" marR="0" marT="0" marB="0" anchor="ctr">
                    <a:solidFill>
                      <a:srgbClr val="002060"/>
                    </a:solidFill>
                  </a:tcPr>
                </a:tc>
                <a:tc hMerge="1">
                  <a:txBody>
                    <a:bodyPr/>
                    <a:lstStyle/>
                    <a:p>
                      <a:pPr algn="ctr" fontAlgn="ctr"/>
                      <a:endParaRPr lang="en-MY" sz="900" b="1" i="0" u="none" strike="noStrike" dirty="0">
                        <a:solidFill>
                          <a:schemeClr val="bg1"/>
                        </a:solidFill>
                        <a:effectLst/>
                        <a:latin typeface="Arial" panose="020B0604020202020204" pitchFamily="34" charset="0"/>
                      </a:endParaRPr>
                    </a:p>
                  </a:txBody>
                  <a:tcPr marL="0" marR="0" marT="0" marB="0" anchor="ctr">
                    <a:solidFill>
                      <a:srgbClr val="002060"/>
                    </a:solidFill>
                  </a:tcPr>
                </a:tc>
                <a:extLst>
                  <a:ext uri="{0D108BD9-81ED-4DB2-BD59-A6C34878D82A}">
                    <a16:rowId xmlns:a16="http://schemas.microsoft.com/office/drawing/2014/main" val="469950225"/>
                  </a:ext>
                </a:extLst>
              </a:tr>
              <a:tr h="302116">
                <a:tc>
                  <a:txBody>
                    <a:bodyPr/>
                    <a:lstStyle/>
                    <a:p>
                      <a:pPr algn="ctr" fontAlgn="ctr"/>
                      <a:r>
                        <a:rPr lang="en-MY" sz="1200" b="1" u="none" strike="noStrike" dirty="0">
                          <a:solidFill>
                            <a:schemeClr val="bg1"/>
                          </a:solidFill>
                          <a:effectLst/>
                        </a:rPr>
                        <a:t>Source</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Type</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Justification</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Amount (RM)/ Description</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Amount (RM)/ Description</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Percentage (%)</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914247012"/>
                  </a:ext>
                </a:extLst>
              </a:tr>
              <a:tr h="155931">
                <a:tc>
                  <a:txBody>
                    <a:bodyPr/>
                    <a:lstStyle/>
                    <a:p>
                      <a:pPr algn="l" fontAlgn="t"/>
                      <a:r>
                        <a:rPr lang="en-MY" sz="1200" u="none" strike="noStrike" dirty="0">
                          <a:effectLst/>
                        </a:rPr>
                        <a:t> </a:t>
                      </a:r>
                      <a:endParaRPr lang="en-MY" sz="1200" b="0" i="0" u="none" strike="noStrike" dirty="0">
                        <a:solidFill>
                          <a:srgbClr val="5B9BD5"/>
                        </a:solidFill>
                        <a:effectLst/>
                        <a:latin typeface="Arial" panose="020B0604020202020204" pitchFamily="34" charset="0"/>
                      </a:endParaRPr>
                    </a:p>
                  </a:txBody>
                  <a:tcPr marL="0" marR="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b"/>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b">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b"/>
                      <a:r>
                        <a:rPr lang="en-MY" sz="1200" u="none" strike="noStrike">
                          <a:effectLst/>
                        </a:rPr>
                        <a:t> </a:t>
                      </a:r>
                      <a:endParaRPr lang="en-MY" sz="1200" b="0" i="0" u="none" strike="noStrike">
                        <a:solidFill>
                          <a:srgbClr val="000000"/>
                        </a:solidFill>
                        <a:effectLst/>
                        <a:latin typeface="Arial" panose="020B0604020202020204" pitchFamily="34" charset="0"/>
                      </a:endParaRPr>
                    </a:p>
                  </a:txBody>
                  <a:tcPr marL="0" marR="0" marT="0" marB="0" anchor="b">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a:effectLst/>
                        </a:rPr>
                        <a:t> </a:t>
                      </a:r>
                      <a:endParaRPr lang="en-MY" sz="1200" b="0" i="0" u="none" strike="noStrike">
                        <a:solidFill>
                          <a:srgbClr val="5B9BD5"/>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a:effectLst/>
                        </a:rPr>
                        <a:t> </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1203193280"/>
                  </a:ext>
                </a:extLst>
              </a:tr>
              <a:tr h="155931">
                <a:tc>
                  <a:txBody>
                    <a:bodyPr/>
                    <a:lstStyle/>
                    <a:p>
                      <a:pPr algn="l" fontAlgn="t"/>
                      <a:r>
                        <a:rPr lang="en-MY" sz="1200" u="none" strike="noStrike" dirty="0">
                          <a:effectLst/>
                        </a:rPr>
                        <a:t> </a:t>
                      </a:r>
                      <a:endParaRPr lang="en-MY" sz="1200" b="0" i="0" u="none" strike="noStrike" dirty="0">
                        <a:solidFill>
                          <a:srgbClr val="5B9BD5"/>
                        </a:solidFill>
                        <a:effectLst/>
                        <a:latin typeface="Arial" panose="020B0604020202020204" pitchFamily="34" charset="0"/>
                      </a:endParaRPr>
                    </a:p>
                  </a:txBody>
                  <a:tcPr marL="0" marR="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b"/>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b">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b"/>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b">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 </a:t>
                      </a:r>
                      <a:endParaRPr lang="en-MY" sz="1200" b="0" i="0" u="none" strike="noStrike" dirty="0">
                        <a:solidFill>
                          <a:srgbClr val="5B9BD5"/>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a:effectLst/>
                        </a:rPr>
                        <a:t> </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695850805"/>
                  </a:ext>
                </a:extLst>
              </a:tr>
              <a:tr h="155931">
                <a:tc>
                  <a:txBody>
                    <a:bodyPr/>
                    <a:lstStyle/>
                    <a:p>
                      <a:pPr algn="l" fontAlgn="t"/>
                      <a:r>
                        <a:rPr lang="en-MY" sz="1200" u="none" strike="noStrike">
                          <a:effectLst/>
                        </a:rPr>
                        <a:t> </a:t>
                      </a:r>
                      <a:endParaRPr lang="en-MY" sz="1200" b="0" i="0" u="none" strike="noStrike">
                        <a:solidFill>
                          <a:srgbClr val="5B9BD5"/>
                        </a:solidFill>
                        <a:effectLst/>
                        <a:latin typeface="Arial" panose="020B0604020202020204" pitchFamily="34" charset="0"/>
                      </a:endParaRPr>
                    </a:p>
                  </a:txBody>
                  <a:tcPr marL="0" marR="0" marT="0" marB="0">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b"/>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b">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l" fontAlgn="b"/>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b">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 </a:t>
                      </a:r>
                      <a:endParaRPr lang="en-MY" sz="1200" b="0" i="0" u="none" strike="noStrike" dirty="0">
                        <a:solidFill>
                          <a:srgbClr val="5B9BD5"/>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1590268833"/>
                  </a:ext>
                </a:extLst>
              </a:tr>
            </a:tbl>
          </a:graphicData>
        </a:graphic>
      </p:graphicFrame>
      <p:sp>
        <p:nvSpPr>
          <p:cNvPr id="6" name="TextBox 5">
            <a:extLst>
              <a:ext uri="{FF2B5EF4-FFF2-40B4-BE49-F238E27FC236}">
                <a16:creationId xmlns:a16="http://schemas.microsoft.com/office/drawing/2014/main" id="{5E72BA16-ACC4-AF39-34E6-0DD8BEF84B03}"/>
              </a:ext>
            </a:extLst>
          </p:cNvPr>
          <p:cNvSpPr txBox="1"/>
          <p:nvPr/>
        </p:nvSpPr>
        <p:spPr>
          <a:xfrm>
            <a:off x="750438" y="5858256"/>
            <a:ext cx="6094948" cy="246221"/>
          </a:xfrm>
          <a:prstGeom prst="rect">
            <a:avLst/>
          </a:prstGeom>
          <a:noFill/>
        </p:spPr>
        <p:txBody>
          <a:bodyPr wrap="square">
            <a:spAutoFit/>
          </a:bodyPr>
          <a:lstStyle/>
          <a:p>
            <a:r>
              <a:rPr lang="en-US" sz="1000" dirty="0"/>
              <a:t>How to address the funding gap?</a:t>
            </a:r>
            <a:endParaRPr lang="en-MY" sz="1000" dirty="0"/>
          </a:p>
        </p:txBody>
      </p:sp>
    </p:spTree>
    <p:extLst>
      <p:ext uri="{BB962C8B-B14F-4D97-AF65-F5344CB8AC3E}">
        <p14:creationId xmlns:p14="http://schemas.microsoft.com/office/powerpoint/2010/main" val="2393579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7E4BB-617D-23A9-B0E6-A7BF627978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6A1898-5229-B710-C237-DEB1B1173E9F}"/>
              </a:ext>
            </a:extLst>
          </p:cNvPr>
          <p:cNvSpPr>
            <a:spLocks noGrp="1"/>
          </p:cNvSpPr>
          <p:nvPr>
            <p:ph type="title"/>
          </p:nvPr>
        </p:nvSpPr>
        <p:spPr/>
        <p:txBody>
          <a:bodyPr/>
          <a:lstStyle/>
          <a:p>
            <a:r>
              <a:rPr lang="en-US" b="1" dirty="0"/>
              <a:t>Definition of Terms</a:t>
            </a:r>
          </a:p>
        </p:txBody>
      </p:sp>
      <p:sp>
        <p:nvSpPr>
          <p:cNvPr id="9" name="Slide Number Placeholder 8">
            <a:extLst>
              <a:ext uri="{FF2B5EF4-FFF2-40B4-BE49-F238E27FC236}">
                <a16:creationId xmlns:a16="http://schemas.microsoft.com/office/drawing/2014/main" id="{A7CEEEC2-6BCC-B025-512F-A5FA5101A913}"/>
              </a:ext>
            </a:extLst>
          </p:cNvPr>
          <p:cNvSpPr>
            <a:spLocks noGrp="1"/>
          </p:cNvSpPr>
          <p:nvPr>
            <p:ph type="sldNum" sz="quarter" idx="12"/>
          </p:nvPr>
        </p:nvSpPr>
        <p:spPr/>
        <p:txBody>
          <a:bodyPr/>
          <a:lstStyle/>
          <a:p>
            <a:fld id="{AF3AB783-08A3-C047-8A9E-D72AFDBF4A9F}" type="slidenum">
              <a:rPr lang="en-US" smtClean="0"/>
              <a:pPr/>
              <a:t>2</a:t>
            </a:fld>
            <a:endParaRPr lang="en-US"/>
          </a:p>
        </p:txBody>
      </p:sp>
      <p:sp>
        <p:nvSpPr>
          <p:cNvPr id="4" name="Rectangle 3">
            <a:extLst>
              <a:ext uri="{FF2B5EF4-FFF2-40B4-BE49-F238E27FC236}">
                <a16:creationId xmlns:a16="http://schemas.microsoft.com/office/drawing/2014/main" id="{B28D6BEC-D998-0C15-81E0-7B53946268E5}"/>
              </a:ext>
            </a:extLst>
          </p:cNvPr>
          <p:cNvSpPr/>
          <p:nvPr/>
        </p:nvSpPr>
        <p:spPr>
          <a:xfrm>
            <a:off x="505547" y="957342"/>
            <a:ext cx="6134889" cy="56704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1400" b="1" dirty="0">
                <a:solidFill>
                  <a:srgbClr val="0C20B3"/>
                </a:solidFill>
              </a:rPr>
              <a:t>Artificial Intelligence (AI)</a:t>
            </a:r>
          </a:p>
          <a:p>
            <a:pPr algn="just"/>
            <a:endParaRPr lang="en-US" dirty="0">
              <a:solidFill>
                <a:schemeClr val="tx1"/>
              </a:solidFill>
            </a:endParaRPr>
          </a:p>
          <a:p>
            <a:pPr algn="just"/>
            <a:r>
              <a:rPr lang="en-US" sz="1050" dirty="0">
                <a:solidFill>
                  <a:schemeClr val="tx1"/>
                </a:solidFill>
              </a:rPr>
              <a:t>Refers to development and deployment of computer systems capable of performing tasks that typically require human intelligence. These tasks include learning, reasoning, problem-solving, perception, language understanding and decision-making.</a:t>
            </a:r>
          </a:p>
          <a:p>
            <a:pPr algn="just"/>
            <a:endParaRPr lang="en-US" sz="1050" dirty="0">
              <a:solidFill>
                <a:schemeClr val="tx1"/>
              </a:solidFill>
            </a:endParaRPr>
          </a:p>
          <a:p>
            <a:pPr marL="289560" marR="74930" indent="-228600" algn="just">
              <a:spcBef>
                <a:spcPts val="300"/>
              </a:spcBef>
              <a:spcAft>
                <a:spcPts val="300"/>
              </a:spcAft>
              <a:buFont typeface="+mj-lt"/>
              <a:buAutoNum type="arabicPeriod"/>
            </a:pPr>
            <a:r>
              <a:rPr lang="en-US" sz="1050" dirty="0">
                <a:solidFill>
                  <a:srgbClr val="000000"/>
                </a:solidFill>
                <a:ea typeface="Arial" panose="020B0604020202020204" pitchFamily="34" charset="0"/>
              </a:rPr>
              <a:t>Foundation Layer (Infrastructure &amp; Core Technology)</a:t>
            </a:r>
          </a:p>
          <a:p>
            <a:pPr marL="689610" marR="74930" lvl="1" indent="-171450" algn="just">
              <a:spcBef>
                <a:spcPts val="300"/>
              </a:spcBef>
              <a:spcAft>
                <a:spcPts val="300"/>
              </a:spcAft>
              <a:buFont typeface="Arial" panose="020B0604020202020204" pitchFamily="34" charset="0"/>
              <a:buChar char="•"/>
              <a:defRPr/>
            </a:pPr>
            <a:r>
              <a:rPr lang="en-US" sz="1050" dirty="0">
                <a:solidFill>
                  <a:srgbClr val="000000"/>
                </a:solidFill>
                <a:ea typeface="Arial" panose="020B0604020202020204" pitchFamily="34" charset="0"/>
              </a:rPr>
              <a:t>Consists of company(</a:t>
            </a:r>
            <a:r>
              <a:rPr lang="en-US" sz="1050" dirty="0" err="1">
                <a:solidFill>
                  <a:srgbClr val="000000"/>
                </a:solidFill>
                <a:ea typeface="Arial" panose="020B0604020202020204" pitchFamily="34" charset="0"/>
              </a:rPr>
              <a:t>ies</a:t>
            </a:r>
            <a:r>
              <a:rPr lang="en-US" sz="1050" dirty="0">
                <a:solidFill>
                  <a:srgbClr val="000000"/>
                </a:solidFill>
                <a:ea typeface="Arial" panose="020B0604020202020204" pitchFamily="34" charset="0"/>
              </a:rPr>
              <a:t>) and technology(</a:t>
            </a:r>
            <a:r>
              <a:rPr lang="en-US" sz="1050" dirty="0" err="1">
                <a:solidFill>
                  <a:srgbClr val="000000"/>
                </a:solidFill>
                <a:ea typeface="Arial" panose="020B0604020202020204" pitchFamily="34" charset="0"/>
              </a:rPr>
              <a:t>ies</a:t>
            </a:r>
            <a:r>
              <a:rPr lang="en-US" sz="1050" dirty="0">
                <a:solidFill>
                  <a:srgbClr val="000000"/>
                </a:solidFill>
                <a:ea typeface="Arial" panose="020B0604020202020204" pitchFamily="34" charset="0"/>
              </a:rPr>
              <a:t>) that provide the core building blocks of AI systems</a:t>
            </a:r>
          </a:p>
          <a:p>
            <a:pPr marL="1261110" marR="74930" lvl="2" indent="-285750" algn="just">
              <a:spcBef>
                <a:spcPts val="300"/>
              </a:spcBef>
              <a:spcAft>
                <a:spcPts val="300"/>
              </a:spcAft>
              <a:buFont typeface="+mj-lt"/>
              <a:buAutoNum type="romanLcPeriod"/>
              <a:defRPr/>
            </a:pPr>
            <a:r>
              <a:rPr lang="en-US" sz="1050" dirty="0">
                <a:solidFill>
                  <a:srgbClr val="000000"/>
                </a:solidFill>
                <a:ea typeface="Arial" panose="020B0604020202020204" pitchFamily="34" charset="0"/>
              </a:rPr>
              <a:t>Computer hardware – accelerator chips optimized for model training and inference workloads</a:t>
            </a:r>
          </a:p>
          <a:p>
            <a:pPr marL="1261110" marR="74930" lvl="2" indent="-285750" algn="just">
              <a:spcBef>
                <a:spcPts val="300"/>
              </a:spcBef>
              <a:spcAft>
                <a:spcPts val="300"/>
              </a:spcAft>
              <a:buFont typeface="+mj-lt"/>
              <a:buAutoNum type="romanLcPeriod"/>
              <a:defRPr/>
            </a:pPr>
            <a:r>
              <a:rPr lang="en-US" sz="1050" dirty="0">
                <a:solidFill>
                  <a:srgbClr val="000000"/>
                </a:solidFill>
                <a:ea typeface="Arial" panose="020B0604020202020204" pitchFamily="34" charset="0"/>
              </a:rPr>
              <a:t>Cloud platforms AI Infrastructure Company – Providing scalable cloud computing resources optimized for AI workloads (training, inference, data storage)</a:t>
            </a:r>
          </a:p>
          <a:p>
            <a:pPr marL="289560" marR="74930" lvl="0" indent="-228600" algn="just">
              <a:spcBef>
                <a:spcPts val="300"/>
              </a:spcBef>
              <a:spcAft>
                <a:spcPts val="300"/>
              </a:spcAft>
              <a:buFont typeface="+mj-lt"/>
              <a:buAutoNum type="arabicPeriod"/>
              <a:defRPr/>
            </a:pPr>
            <a:r>
              <a:rPr lang="en-US" sz="1050" dirty="0">
                <a:solidFill>
                  <a:srgbClr val="000000"/>
                </a:solidFill>
                <a:ea typeface="Arial" panose="020B0604020202020204" pitchFamily="34" charset="0"/>
              </a:rPr>
              <a:t>Enabling Layer (Model Development &amp; Deployment)</a:t>
            </a:r>
          </a:p>
          <a:p>
            <a:pPr marL="746760" marR="74930" lvl="1" indent="-228600" algn="just">
              <a:spcBef>
                <a:spcPts val="300"/>
              </a:spcBef>
              <a:spcAft>
                <a:spcPts val="300"/>
              </a:spcAft>
              <a:buFont typeface="Arial" panose="020B0604020202020204" pitchFamily="34" charset="0"/>
              <a:buChar char="•"/>
              <a:defRPr/>
            </a:pPr>
            <a:r>
              <a:rPr lang="en-US" sz="1050" dirty="0">
                <a:solidFill>
                  <a:srgbClr val="000000"/>
                </a:solidFill>
                <a:ea typeface="Arial" panose="020B0604020202020204" pitchFamily="34" charset="0"/>
              </a:rPr>
              <a:t>Focuses on transforming foundational technology(</a:t>
            </a:r>
            <a:r>
              <a:rPr lang="en-US" sz="1050" dirty="0" err="1">
                <a:solidFill>
                  <a:srgbClr val="000000"/>
                </a:solidFill>
                <a:ea typeface="Arial" panose="020B0604020202020204" pitchFamily="34" charset="0"/>
              </a:rPr>
              <a:t>ies</a:t>
            </a:r>
            <a:r>
              <a:rPr lang="en-US" sz="1050" dirty="0">
                <a:solidFill>
                  <a:srgbClr val="000000"/>
                </a:solidFill>
                <a:ea typeface="Arial" panose="020B0604020202020204" pitchFamily="34" charset="0"/>
              </a:rPr>
              <a:t>) into deployable, scalable tool(s) and service(s)</a:t>
            </a:r>
          </a:p>
          <a:p>
            <a:pPr marL="1261110" marR="74930" lvl="2" indent="-285750" algn="just">
              <a:spcBef>
                <a:spcPts val="300"/>
              </a:spcBef>
              <a:spcAft>
                <a:spcPts val="300"/>
              </a:spcAft>
              <a:buFont typeface="+mj-lt"/>
              <a:buAutoNum type="romanLcPeriod"/>
              <a:defRPr/>
            </a:pPr>
            <a:r>
              <a:rPr lang="en-US" sz="1050" dirty="0">
                <a:solidFill>
                  <a:srgbClr val="000000"/>
                </a:solidFill>
                <a:ea typeface="Arial" panose="020B0604020202020204" pitchFamily="34" charset="0"/>
              </a:rPr>
              <a:t>Foundation Model Development &amp; API Access: Taking large, pre-trained models and making them accessible via APIs for developers to build on top of. This often includes fine-tuning and adapting models for specific use cases</a:t>
            </a:r>
          </a:p>
          <a:p>
            <a:pPr marL="1261110" marR="74930" lvl="2" indent="-285750" algn="just">
              <a:spcBef>
                <a:spcPts val="300"/>
              </a:spcBef>
              <a:spcAft>
                <a:spcPts val="300"/>
              </a:spcAft>
              <a:buFont typeface="+mj-lt"/>
              <a:buAutoNum type="romanLcPeriod"/>
              <a:defRPr/>
            </a:pPr>
            <a:r>
              <a:rPr lang="en-US" sz="1050" dirty="0">
                <a:solidFill>
                  <a:srgbClr val="000000"/>
                </a:solidFill>
                <a:ea typeface="Arial" panose="020B0604020202020204" pitchFamily="34" charset="0"/>
              </a:rPr>
              <a:t>Custom models: Models released as trained weight</a:t>
            </a:r>
          </a:p>
          <a:p>
            <a:pPr marL="289560" marR="74930" lvl="0" indent="-228600" algn="just">
              <a:spcBef>
                <a:spcPts val="300"/>
              </a:spcBef>
              <a:spcAft>
                <a:spcPts val="300"/>
              </a:spcAft>
              <a:buFont typeface="+mj-lt"/>
              <a:buAutoNum type="arabicPeriod"/>
              <a:defRPr/>
            </a:pPr>
            <a:r>
              <a:rPr lang="en-US" sz="1050" dirty="0">
                <a:solidFill>
                  <a:srgbClr val="000000"/>
                </a:solidFill>
                <a:ea typeface="Arial" panose="020B0604020202020204" pitchFamily="34" charset="0"/>
              </a:rPr>
              <a:t>Application Layer (AI-Enabled Solutions)</a:t>
            </a:r>
          </a:p>
          <a:p>
            <a:pPr marL="689610" marR="74930" lvl="1" indent="-171450" algn="just">
              <a:spcBef>
                <a:spcPts val="300"/>
              </a:spcBef>
              <a:spcAft>
                <a:spcPts val="300"/>
              </a:spcAft>
              <a:buFont typeface="Arial" panose="020B0604020202020204" pitchFamily="34" charset="0"/>
              <a:buChar char="•"/>
            </a:pPr>
            <a:r>
              <a:rPr lang="en-US" sz="1050" dirty="0">
                <a:solidFill>
                  <a:srgbClr val="000000"/>
                </a:solidFill>
                <a:ea typeface="Arial" panose="020B0604020202020204" pitchFamily="34" charset="0"/>
              </a:rPr>
              <a:t>Includes end-user application(s) or AI-powered solution(s) tailored to specific sector(s) or general consumer(s)</a:t>
            </a:r>
          </a:p>
          <a:p>
            <a:pPr marL="1261110" marR="74930" lvl="2" indent="-285750" algn="just">
              <a:spcBef>
                <a:spcPts val="300"/>
              </a:spcBef>
              <a:spcAft>
                <a:spcPts val="300"/>
              </a:spcAft>
              <a:buFont typeface="+mj-lt"/>
              <a:buAutoNum type="romanLcPeriod"/>
            </a:pPr>
            <a:r>
              <a:rPr lang="en-US" sz="1050" dirty="0">
                <a:solidFill>
                  <a:srgbClr val="000000"/>
                </a:solidFill>
                <a:ea typeface="Arial" panose="020B0604020202020204" pitchFamily="34" charset="0"/>
              </a:rPr>
              <a:t>Applications: Application that use foundation models as they are or as customized for a specific use case</a:t>
            </a:r>
          </a:p>
          <a:p>
            <a:pPr marL="1261110" marR="74930" lvl="2" indent="-285750" algn="just">
              <a:spcBef>
                <a:spcPts val="300"/>
              </a:spcBef>
              <a:spcAft>
                <a:spcPts val="300"/>
              </a:spcAft>
              <a:buFont typeface="+mj-lt"/>
              <a:buAutoNum type="romanLcPeriod"/>
            </a:pPr>
            <a:r>
              <a:rPr lang="en-US" sz="1050" dirty="0">
                <a:solidFill>
                  <a:srgbClr val="000000"/>
                </a:solidFill>
                <a:ea typeface="Arial" panose="020B0604020202020204" pitchFamily="34" charset="0"/>
              </a:rPr>
              <a:t>Consulting &amp; integration: Companies that help other businesses implement and customize AI solutions</a:t>
            </a:r>
          </a:p>
        </p:txBody>
      </p:sp>
      <p:sp>
        <p:nvSpPr>
          <p:cNvPr id="3" name="Rectangle 2">
            <a:extLst>
              <a:ext uri="{FF2B5EF4-FFF2-40B4-BE49-F238E27FC236}">
                <a16:creationId xmlns:a16="http://schemas.microsoft.com/office/drawing/2014/main" id="{FA4DF895-5157-C0D1-ED47-C82A1CE01286}"/>
              </a:ext>
            </a:extLst>
          </p:cNvPr>
          <p:cNvSpPr/>
          <p:nvPr/>
        </p:nvSpPr>
        <p:spPr>
          <a:xfrm>
            <a:off x="6925266" y="957342"/>
            <a:ext cx="4761187" cy="48443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1400" b="1" dirty="0">
                <a:solidFill>
                  <a:srgbClr val="0C20B3"/>
                </a:solidFill>
              </a:rPr>
              <a:t>Knowledge Worker</a:t>
            </a:r>
          </a:p>
          <a:p>
            <a:pPr algn="just"/>
            <a:endParaRPr lang="en-US" dirty="0">
              <a:solidFill>
                <a:schemeClr val="tx1"/>
              </a:solidFill>
            </a:endParaRPr>
          </a:p>
          <a:p>
            <a:pPr algn="just">
              <a:lnSpc>
                <a:spcPct val="150000"/>
              </a:lnSpc>
            </a:pPr>
            <a:r>
              <a:rPr lang="en-US" sz="1050" dirty="0">
                <a:solidFill>
                  <a:schemeClr val="tx1"/>
                </a:solidFill>
              </a:rPr>
              <a:t>A “knowledge worker” is an individual who is a FTE and holds one of the following:</a:t>
            </a:r>
          </a:p>
          <a:p>
            <a:pPr algn="just">
              <a:lnSpc>
                <a:spcPct val="150000"/>
              </a:lnSpc>
            </a:pPr>
            <a:endParaRPr lang="en-US" sz="1050" dirty="0">
              <a:solidFill>
                <a:schemeClr val="tx1"/>
              </a:solidFill>
            </a:endParaRPr>
          </a:p>
          <a:p>
            <a:pPr algn="just">
              <a:lnSpc>
                <a:spcPct val="150000"/>
              </a:lnSpc>
            </a:pPr>
            <a:r>
              <a:rPr lang="en-US" sz="1050" dirty="0">
                <a:solidFill>
                  <a:schemeClr val="tx1"/>
                </a:solidFill>
              </a:rPr>
              <a:t>• Tertiary qualification from an institution of higher learning (in any field); or</a:t>
            </a:r>
          </a:p>
          <a:p>
            <a:pPr algn="just">
              <a:lnSpc>
                <a:spcPct val="150000"/>
              </a:lnSpc>
            </a:pPr>
            <a:r>
              <a:rPr lang="en-US" sz="1050" dirty="0">
                <a:solidFill>
                  <a:schemeClr val="tx1"/>
                </a:solidFill>
              </a:rPr>
              <a:t>• Diploma in ICT, engineering, technology or </a:t>
            </a:r>
            <a:r>
              <a:rPr lang="en-US" sz="1050" dirty="0" err="1">
                <a:solidFill>
                  <a:schemeClr val="tx1"/>
                </a:solidFill>
              </a:rPr>
              <a:t>specialised</a:t>
            </a:r>
            <a:r>
              <a:rPr lang="en-US" sz="1050" dirty="0">
                <a:solidFill>
                  <a:schemeClr val="tx1"/>
                </a:solidFill>
              </a:rPr>
              <a:t> certification plus at least 2 years’ relevant experience in a field that is a heavy user of technology; or</a:t>
            </a:r>
          </a:p>
          <a:p>
            <a:pPr algn="just">
              <a:lnSpc>
                <a:spcPct val="150000"/>
              </a:lnSpc>
            </a:pPr>
            <a:r>
              <a:rPr lang="en-US" sz="1050" dirty="0">
                <a:solidFill>
                  <a:schemeClr val="tx1"/>
                </a:solidFill>
              </a:rPr>
              <a:t>• Sijil Tinggi Pelajaran Malaysia (STPM) plus at least 2 years’ relevant experience in a field that is a heavy user of technology; or </a:t>
            </a:r>
          </a:p>
          <a:p>
            <a:pPr algn="just">
              <a:lnSpc>
                <a:spcPct val="150000"/>
              </a:lnSpc>
            </a:pPr>
            <a:r>
              <a:rPr lang="en-US" sz="1050" dirty="0">
                <a:solidFill>
                  <a:schemeClr val="tx1"/>
                </a:solidFill>
              </a:rPr>
              <a:t>• Professional, executive, management and technical work categories in information technology enabled services </a:t>
            </a:r>
            <a:r>
              <a:rPr lang="en-US" sz="1050" dirty="0" err="1">
                <a:solidFill>
                  <a:schemeClr val="tx1"/>
                </a:solidFill>
              </a:rPr>
              <a:t>eg.</a:t>
            </a:r>
            <a:r>
              <a:rPr lang="en-US" sz="1050" dirty="0">
                <a:solidFill>
                  <a:schemeClr val="tx1"/>
                </a:solidFill>
              </a:rPr>
              <a:t> Information Technology / IS Professionals, Finance / Accounting, Business Administration, Engineering, Medical, Legal. For avoidance of doubt, minimum qualification for this category of workers shall be STPM.</a:t>
            </a:r>
          </a:p>
          <a:p>
            <a:pPr algn="just">
              <a:lnSpc>
                <a:spcPct val="150000"/>
              </a:lnSpc>
            </a:pPr>
            <a:endParaRPr lang="en-US" sz="1050" dirty="0">
              <a:solidFill>
                <a:schemeClr val="tx1"/>
              </a:solidFill>
            </a:endParaRPr>
          </a:p>
          <a:p>
            <a:pPr algn="just">
              <a:lnSpc>
                <a:spcPct val="150000"/>
              </a:lnSpc>
            </a:pPr>
            <a:r>
              <a:rPr lang="en-US" sz="1050" dirty="0">
                <a:solidFill>
                  <a:schemeClr val="tx1"/>
                </a:solidFill>
              </a:rPr>
              <a:t>Notes: Sijil Pelajaran Malaysia (SPM) qualification shall not be considered as Knowledge Worker.</a:t>
            </a:r>
            <a:endParaRPr lang="en-US" sz="1050" dirty="0">
              <a:solidFill>
                <a:srgbClr val="000000"/>
              </a:solidFill>
              <a:ea typeface="Arial" panose="020B0604020202020204" pitchFamily="34" charset="0"/>
            </a:endParaRPr>
          </a:p>
        </p:txBody>
      </p:sp>
    </p:spTree>
    <p:extLst>
      <p:ext uri="{BB962C8B-B14F-4D97-AF65-F5344CB8AC3E}">
        <p14:creationId xmlns:p14="http://schemas.microsoft.com/office/powerpoint/2010/main" val="532469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04308-90C1-36AD-5981-36CF94B7723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B86CB34-68D6-4EEA-5A37-A078034485FE}"/>
              </a:ext>
            </a:extLst>
          </p:cNvPr>
          <p:cNvSpPr>
            <a:spLocks noGrp="1"/>
          </p:cNvSpPr>
          <p:nvPr>
            <p:ph type="title"/>
          </p:nvPr>
        </p:nvSpPr>
        <p:spPr/>
        <p:txBody>
          <a:bodyPr/>
          <a:lstStyle/>
          <a:p>
            <a:r>
              <a:rPr lang="en-US" b="1" dirty="0"/>
              <a:t>Deliverables</a:t>
            </a:r>
            <a:endParaRPr lang="en-MY" b="1" dirty="0"/>
          </a:p>
        </p:txBody>
      </p:sp>
      <p:sp>
        <p:nvSpPr>
          <p:cNvPr id="5" name="Slide Number Placeholder 8">
            <a:extLst>
              <a:ext uri="{FF2B5EF4-FFF2-40B4-BE49-F238E27FC236}">
                <a16:creationId xmlns:a16="http://schemas.microsoft.com/office/drawing/2014/main" id="{A42E2447-6024-DC58-BA1F-944DC40CEB53}"/>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20</a:t>
            </a:fld>
            <a:endParaRPr lang="en-US"/>
          </a:p>
        </p:txBody>
      </p:sp>
      <p:graphicFrame>
        <p:nvGraphicFramePr>
          <p:cNvPr id="2" name="Table 1">
            <a:extLst>
              <a:ext uri="{FF2B5EF4-FFF2-40B4-BE49-F238E27FC236}">
                <a16:creationId xmlns:a16="http://schemas.microsoft.com/office/drawing/2014/main" id="{A521BF39-AF9B-EAE4-A966-3E85C744B50A}"/>
              </a:ext>
            </a:extLst>
          </p:cNvPr>
          <p:cNvGraphicFramePr>
            <a:graphicFrameLocks noGrp="1"/>
          </p:cNvGraphicFramePr>
          <p:nvPr>
            <p:extLst>
              <p:ext uri="{D42A27DB-BD31-4B8C-83A1-F6EECF244321}">
                <p14:modId xmlns:p14="http://schemas.microsoft.com/office/powerpoint/2010/main" val="2578013361"/>
              </p:ext>
            </p:extLst>
          </p:nvPr>
        </p:nvGraphicFramePr>
        <p:xfrm>
          <a:off x="838200" y="1464310"/>
          <a:ext cx="10714772" cy="2700000"/>
        </p:xfrm>
        <a:graphic>
          <a:graphicData uri="http://schemas.openxmlformats.org/drawingml/2006/table">
            <a:tbl>
              <a:tblPr>
                <a:tableStyleId>{5C22544A-7EE6-4342-B048-85BDC9FD1C3A}</a:tableStyleId>
              </a:tblPr>
              <a:tblGrid>
                <a:gridCol w="1942837">
                  <a:extLst>
                    <a:ext uri="{9D8B030D-6E8A-4147-A177-3AD203B41FA5}">
                      <a16:colId xmlns:a16="http://schemas.microsoft.com/office/drawing/2014/main" val="1977220856"/>
                    </a:ext>
                  </a:extLst>
                </a:gridCol>
                <a:gridCol w="4029666">
                  <a:extLst>
                    <a:ext uri="{9D8B030D-6E8A-4147-A177-3AD203B41FA5}">
                      <a16:colId xmlns:a16="http://schemas.microsoft.com/office/drawing/2014/main" val="3197237271"/>
                    </a:ext>
                  </a:extLst>
                </a:gridCol>
                <a:gridCol w="2477192">
                  <a:extLst>
                    <a:ext uri="{9D8B030D-6E8A-4147-A177-3AD203B41FA5}">
                      <a16:colId xmlns:a16="http://schemas.microsoft.com/office/drawing/2014/main" val="2195764739"/>
                    </a:ext>
                  </a:extLst>
                </a:gridCol>
                <a:gridCol w="2265077">
                  <a:extLst>
                    <a:ext uri="{9D8B030D-6E8A-4147-A177-3AD203B41FA5}">
                      <a16:colId xmlns:a16="http://schemas.microsoft.com/office/drawing/2014/main" val="1498350626"/>
                    </a:ext>
                  </a:extLst>
                </a:gridCol>
              </a:tblGrid>
              <a:tr h="900000">
                <a:tc>
                  <a:txBody>
                    <a:bodyPr/>
                    <a:lstStyle/>
                    <a:p>
                      <a:pPr algn="ctr" fontAlgn="ctr"/>
                      <a:r>
                        <a:rPr lang="en-MY" sz="1400" b="1" u="none" strike="noStrike" dirty="0">
                          <a:solidFill>
                            <a:schemeClr val="bg1"/>
                          </a:solidFill>
                          <a:effectLst/>
                          <a:latin typeface="+mn-lt"/>
                        </a:rPr>
                        <a:t>KPI Items</a:t>
                      </a:r>
                      <a:endParaRPr lang="en-MY" sz="1400" b="1" i="0" u="none" strike="noStrike" dirty="0">
                        <a:solidFill>
                          <a:schemeClr val="bg1"/>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400" b="1" u="none" strike="noStrike" dirty="0">
                          <a:solidFill>
                            <a:schemeClr val="bg1"/>
                          </a:solidFill>
                          <a:effectLst/>
                          <a:latin typeface="+mn-lt"/>
                        </a:rPr>
                        <a:t>Proposed Target</a:t>
                      </a:r>
                      <a:endParaRPr lang="en-MY" sz="1400" b="1" i="0" u="none" strike="noStrike" dirty="0">
                        <a:solidFill>
                          <a:schemeClr val="bg1"/>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US" sz="1400" b="1" u="none" strike="noStrike" dirty="0">
                          <a:solidFill>
                            <a:schemeClr val="bg1"/>
                          </a:solidFill>
                          <a:effectLst/>
                          <a:latin typeface="+mn-lt"/>
                        </a:rPr>
                        <a:t>Number of Proposed Target</a:t>
                      </a:r>
                      <a:endParaRPr lang="en-US" sz="1400" b="1" i="0" u="none" strike="noStrike" dirty="0">
                        <a:solidFill>
                          <a:schemeClr val="bg1"/>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US" sz="1400" b="1" u="none" strike="noStrike" dirty="0">
                          <a:solidFill>
                            <a:schemeClr val="bg1"/>
                          </a:solidFill>
                          <a:effectLst/>
                          <a:latin typeface="+mn-lt"/>
                        </a:rPr>
                        <a:t>Requested amount from MDEC (RM)</a:t>
                      </a:r>
                      <a:endParaRPr lang="en-US" sz="1400" b="1" i="0" u="none" strike="noStrike" dirty="0">
                        <a:solidFill>
                          <a:schemeClr val="bg1"/>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3760796729"/>
                  </a:ext>
                </a:extLst>
              </a:tr>
              <a:tr h="900000">
                <a:tc>
                  <a:txBody>
                    <a:bodyPr/>
                    <a:lstStyle/>
                    <a:p>
                      <a:pPr algn="l" fontAlgn="ctr"/>
                      <a:r>
                        <a:rPr lang="en-MY" sz="1400" u="none" strike="noStrike" dirty="0">
                          <a:effectLst/>
                          <a:latin typeface="+mn-lt"/>
                        </a:rPr>
                        <a:t>Knowledge Worker</a:t>
                      </a:r>
                      <a:endParaRPr lang="en-MY" sz="1400" b="0"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US" sz="1400" u="none" strike="noStrike" dirty="0">
                          <a:effectLst/>
                          <a:latin typeface="+mn-lt"/>
                        </a:rPr>
                        <a:t>The  Company shall employ XX number of Knowledge Worker by end of Year 1</a:t>
                      </a:r>
                      <a:endParaRPr lang="en-US" sz="1400" b="0"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endParaRPr lang="en-MY" sz="1400" b="1"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rowSpan="2">
                  <a:txBody>
                    <a:bodyPr/>
                    <a:lstStyle/>
                    <a:p>
                      <a:pPr algn="ctr" fontAlgn="ctr"/>
                      <a:endParaRPr lang="en-MY" sz="1400" b="1"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11480005"/>
                  </a:ext>
                </a:extLst>
              </a:tr>
              <a:tr h="900000">
                <a:tc>
                  <a:txBody>
                    <a:bodyPr/>
                    <a:lstStyle/>
                    <a:p>
                      <a:pPr algn="l" fontAlgn="ctr"/>
                      <a:r>
                        <a:rPr lang="en-US" sz="1400" u="none" strike="noStrike" dirty="0">
                          <a:effectLst/>
                          <a:latin typeface="+mn-lt"/>
                        </a:rPr>
                        <a:t>Total Operational and Capital Expenditure</a:t>
                      </a:r>
                      <a:endParaRPr lang="en-US" sz="1400" b="0"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r>
                        <a:rPr lang="en-US" sz="1400" u="none" strike="noStrike" dirty="0">
                          <a:effectLst/>
                          <a:latin typeface="+mn-lt"/>
                        </a:rPr>
                        <a:t>The  Company shall  spend  a  minimum  of RMXX in  operational  and  capital expenditure for the purpose of the Approved Business by end of Year 1</a:t>
                      </a:r>
                      <a:endParaRPr lang="en-US" sz="1400" b="0"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algn="ctr" fontAlgn="ctr"/>
                      <a:endParaRPr lang="en-MY" sz="1400" b="1" i="0" u="none" strike="noStrike" dirty="0">
                        <a:solidFill>
                          <a:srgbClr val="000000"/>
                        </a:solidFill>
                        <a:effectLst/>
                        <a:latin typeface="+mn-lt"/>
                      </a:endParaRPr>
                    </a:p>
                  </a:txBody>
                  <a:tcPr marL="3796" marR="3796" marT="3796"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vMerge="1">
                  <a:txBody>
                    <a:bodyPr/>
                    <a:lstStyle/>
                    <a:p>
                      <a:endParaRPr lang="en-MY"/>
                    </a:p>
                  </a:txBody>
                  <a:tcPr/>
                </a:tc>
                <a:extLst>
                  <a:ext uri="{0D108BD9-81ED-4DB2-BD59-A6C34878D82A}">
                    <a16:rowId xmlns:a16="http://schemas.microsoft.com/office/drawing/2014/main" val="3511743673"/>
                  </a:ext>
                </a:extLst>
              </a:tr>
            </a:tbl>
          </a:graphicData>
        </a:graphic>
      </p:graphicFrame>
    </p:spTree>
    <p:extLst>
      <p:ext uri="{BB962C8B-B14F-4D97-AF65-F5344CB8AC3E}">
        <p14:creationId xmlns:p14="http://schemas.microsoft.com/office/powerpoint/2010/main" val="2141009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DE1AE-7C9F-C1E1-D6DF-E4B6253B4B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DBCACB7-ADA8-2579-2B39-D78ACB3C712E}"/>
              </a:ext>
            </a:extLst>
          </p:cNvPr>
          <p:cNvSpPr>
            <a:spLocks noGrp="1"/>
          </p:cNvSpPr>
          <p:nvPr>
            <p:ph type="title"/>
          </p:nvPr>
        </p:nvSpPr>
        <p:spPr/>
        <p:txBody>
          <a:bodyPr/>
          <a:lstStyle/>
          <a:p>
            <a:r>
              <a:rPr lang="en-US" b="1" dirty="0"/>
              <a:t>Closing</a:t>
            </a:r>
            <a:endParaRPr lang="en-MY" b="1" dirty="0"/>
          </a:p>
        </p:txBody>
      </p:sp>
      <p:sp>
        <p:nvSpPr>
          <p:cNvPr id="5" name="Slide Number Placeholder 8">
            <a:extLst>
              <a:ext uri="{FF2B5EF4-FFF2-40B4-BE49-F238E27FC236}">
                <a16:creationId xmlns:a16="http://schemas.microsoft.com/office/drawing/2014/main" id="{6F34777F-A133-4D15-9196-AA54510270AF}"/>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21</a:t>
            </a:fld>
            <a:endParaRPr lang="en-US"/>
          </a:p>
        </p:txBody>
      </p:sp>
      <p:sp>
        <p:nvSpPr>
          <p:cNvPr id="2" name="TextBox 1">
            <a:extLst>
              <a:ext uri="{FF2B5EF4-FFF2-40B4-BE49-F238E27FC236}">
                <a16:creationId xmlns:a16="http://schemas.microsoft.com/office/drawing/2014/main" id="{0025053D-CA81-DE24-5A05-F9E54CAD88DA}"/>
              </a:ext>
            </a:extLst>
          </p:cNvPr>
          <p:cNvSpPr txBox="1"/>
          <p:nvPr/>
        </p:nvSpPr>
        <p:spPr>
          <a:xfrm>
            <a:off x="548639" y="781296"/>
            <a:ext cx="6094948" cy="400110"/>
          </a:xfrm>
          <a:prstGeom prst="rect">
            <a:avLst/>
          </a:prstGeom>
          <a:noFill/>
        </p:spPr>
        <p:txBody>
          <a:bodyPr wrap="square">
            <a:spAutoFit/>
          </a:bodyPr>
          <a:lstStyle/>
          <a:p>
            <a:pPr marL="285750" indent="-285750">
              <a:buFont typeface="Arial" panose="020B0604020202020204" pitchFamily="34" charset="0"/>
              <a:buChar char="•"/>
            </a:pPr>
            <a:r>
              <a:rPr lang="en-US" sz="1000" dirty="0"/>
              <a:t>Recap key pitch points</a:t>
            </a:r>
          </a:p>
          <a:p>
            <a:pPr marL="285750" indent="-285750">
              <a:buFont typeface="Arial" panose="020B0604020202020204" pitchFamily="34" charset="0"/>
              <a:buChar char="•"/>
            </a:pPr>
            <a:r>
              <a:rPr lang="en-US" sz="1000" dirty="0"/>
              <a:t>Why your AI product/solution deserves MDAG-AI</a:t>
            </a:r>
          </a:p>
        </p:txBody>
      </p:sp>
    </p:spTree>
    <p:extLst>
      <p:ext uri="{BB962C8B-B14F-4D97-AF65-F5344CB8AC3E}">
        <p14:creationId xmlns:p14="http://schemas.microsoft.com/office/powerpoint/2010/main" val="4156092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206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4EB3EE-501C-98AF-1A51-BA8B6CEF09B0}"/>
              </a:ext>
            </a:extLst>
          </p:cNvPr>
          <p:cNvSpPr>
            <a:spLocks noGrp="1"/>
          </p:cNvSpPr>
          <p:nvPr>
            <p:ph type="title"/>
          </p:nvPr>
        </p:nvSpPr>
        <p:spPr/>
        <p:txBody>
          <a:bodyPr lIns="91440" tIns="45720" rIns="91440" bIns="45720" anchor="t"/>
          <a:lstStyle/>
          <a:p>
            <a:r>
              <a:rPr lang="en-US" dirty="0"/>
              <a:t>Company Name</a:t>
            </a:r>
          </a:p>
        </p:txBody>
      </p:sp>
      <p:sp>
        <p:nvSpPr>
          <p:cNvPr id="5" name="Subtitle 4">
            <a:extLst>
              <a:ext uri="{FF2B5EF4-FFF2-40B4-BE49-F238E27FC236}">
                <a16:creationId xmlns:a16="http://schemas.microsoft.com/office/drawing/2014/main" id="{0678A350-ED12-8BC5-524D-A8F6C1E09213}"/>
              </a:ext>
            </a:extLst>
          </p:cNvPr>
          <p:cNvSpPr>
            <a:spLocks noGrp="1"/>
          </p:cNvSpPr>
          <p:nvPr>
            <p:ph type="subTitle" idx="1"/>
          </p:nvPr>
        </p:nvSpPr>
        <p:spPr/>
        <p:txBody>
          <a:bodyPr/>
          <a:lstStyle/>
          <a:p>
            <a:r>
              <a:rPr lang="en-US" dirty="0"/>
              <a:t>Malaysia Digital Acceleration Grant – Artificial Intelligence (MDAG-AI)</a:t>
            </a:r>
          </a:p>
          <a:p>
            <a:r>
              <a:rPr lang="en-US" dirty="0"/>
              <a:t>Grant Recommendation Committee (GRC) Pitching Session</a:t>
            </a:r>
          </a:p>
        </p:txBody>
      </p:sp>
      <p:sp>
        <p:nvSpPr>
          <p:cNvPr id="6" name="Text Placeholder 5">
            <a:extLst>
              <a:ext uri="{FF2B5EF4-FFF2-40B4-BE49-F238E27FC236}">
                <a16:creationId xmlns:a16="http://schemas.microsoft.com/office/drawing/2014/main" id="{7ABBA3F5-647A-3384-F860-3BB739913388}"/>
              </a:ext>
            </a:extLst>
          </p:cNvPr>
          <p:cNvSpPr>
            <a:spLocks noGrp="1"/>
          </p:cNvSpPr>
          <p:nvPr>
            <p:ph type="body" sz="quarter" idx="13"/>
          </p:nvPr>
        </p:nvSpPr>
        <p:spPr/>
        <p:txBody>
          <a:bodyPr/>
          <a:lstStyle/>
          <a:p>
            <a:r>
              <a:rPr lang="en-US" dirty="0"/>
              <a:t>Representative Name:</a:t>
            </a:r>
          </a:p>
          <a:p>
            <a:r>
              <a:rPr lang="en-US" dirty="0"/>
              <a:t>Date of Pitch:</a:t>
            </a:r>
          </a:p>
        </p:txBody>
      </p:sp>
    </p:spTree>
    <p:extLst>
      <p:ext uri="{BB962C8B-B14F-4D97-AF65-F5344CB8AC3E}">
        <p14:creationId xmlns:p14="http://schemas.microsoft.com/office/powerpoint/2010/main" val="493526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75215D-1DE1-9516-4D58-113EA7E12955}"/>
              </a:ext>
            </a:extLst>
          </p:cNvPr>
          <p:cNvSpPr>
            <a:spLocks noGrp="1"/>
          </p:cNvSpPr>
          <p:nvPr>
            <p:ph type="title"/>
          </p:nvPr>
        </p:nvSpPr>
        <p:spPr/>
        <p:txBody>
          <a:bodyPr/>
          <a:lstStyle/>
          <a:p>
            <a:r>
              <a:rPr lang="en-US" b="1" dirty="0"/>
              <a:t>Executive Summary</a:t>
            </a:r>
            <a:endParaRPr lang="en-MY" b="1" dirty="0"/>
          </a:p>
        </p:txBody>
      </p:sp>
      <p:sp>
        <p:nvSpPr>
          <p:cNvPr id="5" name="Slide Number Placeholder 8">
            <a:extLst>
              <a:ext uri="{FF2B5EF4-FFF2-40B4-BE49-F238E27FC236}">
                <a16:creationId xmlns:a16="http://schemas.microsoft.com/office/drawing/2014/main" id="{948CF1C6-96BE-4FF2-D7AA-C362BA96CD76}"/>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4</a:t>
            </a:fld>
            <a:endParaRPr lang="en-US"/>
          </a:p>
        </p:txBody>
      </p:sp>
      <p:graphicFrame>
        <p:nvGraphicFramePr>
          <p:cNvPr id="6" name="Table 5">
            <a:extLst>
              <a:ext uri="{FF2B5EF4-FFF2-40B4-BE49-F238E27FC236}">
                <a16:creationId xmlns:a16="http://schemas.microsoft.com/office/drawing/2014/main" id="{E6016608-4F44-46B8-8379-8C5C6357FA6E}"/>
              </a:ext>
            </a:extLst>
          </p:cNvPr>
          <p:cNvGraphicFramePr>
            <a:graphicFrameLocks noGrp="1"/>
          </p:cNvGraphicFramePr>
          <p:nvPr>
            <p:extLst>
              <p:ext uri="{D42A27DB-BD31-4B8C-83A1-F6EECF244321}">
                <p14:modId xmlns:p14="http://schemas.microsoft.com/office/powerpoint/2010/main" val="867824685"/>
              </p:ext>
            </p:extLst>
          </p:nvPr>
        </p:nvGraphicFramePr>
        <p:xfrm>
          <a:off x="548639" y="965608"/>
          <a:ext cx="11207930" cy="3403600"/>
        </p:xfrm>
        <a:graphic>
          <a:graphicData uri="http://schemas.openxmlformats.org/drawingml/2006/table">
            <a:tbl>
              <a:tblPr firstRow="1" bandRow="1">
                <a:tableStyleId>{5C22544A-7EE6-4342-B048-85BDC9FD1C3A}</a:tableStyleId>
              </a:tblPr>
              <a:tblGrid>
                <a:gridCol w="4572001">
                  <a:extLst>
                    <a:ext uri="{9D8B030D-6E8A-4147-A177-3AD203B41FA5}">
                      <a16:colId xmlns:a16="http://schemas.microsoft.com/office/drawing/2014/main" val="4166785708"/>
                    </a:ext>
                  </a:extLst>
                </a:gridCol>
                <a:gridCol w="6635929">
                  <a:extLst>
                    <a:ext uri="{9D8B030D-6E8A-4147-A177-3AD203B41FA5}">
                      <a16:colId xmlns:a16="http://schemas.microsoft.com/office/drawing/2014/main" val="2511176556"/>
                    </a:ext>
                  </a:extLst>
                </a:gridCol>
              </a:tblGrid>
              <a:tr h="370840">
                <a:tc>
                  <a:txBody>
                    <a:bodyPr/>
                    <a:lstStyle/>
                    <a:p>
                      <a:r>
                        <a:rPr lang="en-US" sz="1800" b="1" dirty="0">
                          <a:solidFill>
                            <a:schemeClr val="bg1"/>
                          </a:solidFill>
                        </a:rPr>
                        <a:t>Short Description of The Company</a:t>
                      </a:r>
                    </a:p>
                    <a:p>
                      <a:r>
                        <a:rPr lang="en-US" sz="1800" b="1" dirty="0">
                          <a:solidFill>
                            <a:schemeClr val="bg1"/>
                          </a:solidFill>
                        </a:rPr>
                        <a:t>(Industry, Core Focus)</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just"/>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089116736"/>
                  </a:ext>
                </a:extLst>
              </a:tr>
              <a:tr h="370840">
                <a:tc>
                  <a:txBody>
                    <a:bodyPr/>
                    <a:lstStyle/>
                    <a:p>
                      <a:r>
                        <a:rPr lang="en-US" sz="1800" b="1" dirty="0">
                          <a:solidFill>
                            <a:schemeClr val="bg1"/>
                          </a:solidFill>
                        </a:rPr>
                        <a:t>Short Description of AI-related product(s)/service(s)</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001309694"/>
                  </a:ext>
                </a:extLst>
              </a:tr>
              <a:tr h="370840">
                <a:tc>
                  <a:txBody>
                    <a:bodyPr/>
                    <a:lstStyle/>
                    <a:p>
                      <a:r>
                        <a:rPr lang="en-US" sz="1800" b="1" dirty="0">
                          <a:solidFill>
                            <a:schemeClr val="bg1"/>
                          </a:solidFill>
                        </a:rPr>
                        <a:t>Total Investment (CAPEX + OPEX) (RM)</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25345751"/>
                  </a:ext>
                </a:extLst>
              </a:tr>
              <a:tr h="370840">
                <a:tc>
                  <a:txBody>
                    <a:bodyPr/>
                    <a:lstStyle/>
                    <a:p>
                      <a:r>
                        <a:rPr lang="en-US" sz="1800" b="1" dirty="0">
                          <a:solidFill>
                            <a:schemeClr val="bg1"/>
                          </a:solidFill>
                        </a:rPr>
                        <a:t>Total Grant Amount Requested (RM)</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731528632"/>
                  </a:ext>
                </a:extLst>
              </a:tr>
              <a:tr h="370840">
                <a:tc>
                  <a:txBody>
                    <a:bodyPr/>
                    <a:lstStyle/>
                    <a:p>
                      <a:r>
                        <a:rPr lang="en-US" sz="1800" b="1" dirty="0">
                          <a:solidFill>
                            <a:schemeClr val="bg1"/>
                          </a:solidFill>
                        </a:rPr>
                        <a:t>MD/MSC Status (Yes/No)</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654715846"/>
                  </a:ext>
                </a:extLst>
              </a:tr>
              <a:tr h="370840">
                <a:tc>
                  <a:txBody>
                    <a:bodyPr/>
                    <a:lstStyle/>
                    <a:p>
                      <a:r>
                        <a:rPr lang="en-US" sz="1800" b="1" dirty="0">
                          <a:solidFill>
                            <a:schemeClr val="bg1"/>
                          </a:solidFill>
                        </a:rPr>
                        <a:t>IF YES, MD/MSC Status Approval Date</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just"/>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059541342"/>
                  </a:ext>
                </a:extLst>
              </a:tr>
              <a:tr h="370840">
                <a:tc>
                  <a:txBody>
                    <a:bodyPr/>
                    <a:lstStyle/>
                    <a:p>
                      <a:r>
                        <a:rPr lang="en-US" sz="1800" b="1" dirty="0">
                          <a:solidFill>
                            <a:schemeClr val="bg1"/>
                          </a:solidFill>
                        </a:rPr>
                        <a:t>IF NO, Specify the date for MD status application submission</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012906191"/>
                  </a:ext>
                </a:extLst>
              </a:tr>
            </a:tbl>
          </a:graphicData>
        </a:graphic>
      </p:graphicFrame>
    </p:spTree>
    <p:extLst>
      <p:ext uri="{BB962C8B-B14F-4D97-AF65-F5344CB8AC3E}">
        <p14:creationId xmlns:p14="http://schemas.microsoft.com/office/powerpoint/2010/main" val="3627165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8E073-7D5A-4CED-B2A4-85C0F6AD212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878C9CE-B816-85A4-F343-08A36ABDEEB4}"/>
              </a:ext>
            </a:extLst>
          </p:cNvPr>
          <p:cNvSpPr>
            <a:spLocks noGrp="1"/>
          </p:cNvSpPr>
          <p:nvPr>
            <p:ph type="title"/>
          </p:nvPr>
        </p:nvSpPr>
        <p:spPr/>
        <p:txBody>
          <a:bodyPr/>
          <a:lstStyle/>
          <a:p>
            <a:r>
              <a:rPr lang="en-US" b="1" dirty="0"/>
              <a:t>Applicant Details</a:t>
            </a:r>
            <a:endParaRPr lang="en-MY" b="1" dirty="0"/>
          </a:p>
        </p:txBody>
      </p:sp>
      <p:sp>
        <p:nvSpPr>
          <p:cNvPr id="5" name="Slide Number Placeholder 8">
            <a:extLst>
              <a:ext uri="{FF2B5EF4-FFF2-40B4-BE49-F238E27FC236}">
                <a16:creationId xmlns:a16="http://schemas.microsoft.com/office/drawing/2014/main" id="{D1DD754F-4E14-624E-E5C0-4A196808A1A5}"/>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5</a:t>
            </a:fld>
            <a:endParaRPr lang="en-US"/>
          </a:p>
        </p:txBody>
      </p:sp>
      <p:graphicFrame>
        <p:nvGraphicFramePr>
          <p:cNvPr id="6" name="Table 5">
            <a:extLst>
              <a:ext uri="{FF2B5EF4-FFF2-40B4-BE49-F238E27FC236}">
                <a16:creationId xmlns:a16="http://schemas.microsoft.com/office/drawing/2014/main" id="{50FAEA82-7C3B-CF26-0EED-F5DA1A4D20BA}"/>
              </a:ext>
            </a:extLst>
          </p:cNvPr>
          <p:cNvGraphicFramePr>
            <a:graphicFrameLocks noGrp="1"/>
          </p:cNvGraphicFramePr>
          <p:nvPr>
            <p:extLst>
              <p:ext uri="{D42A27DB-BD31-4B8C-83A1-F6EECF244321}">
                <p14:modId xmlns:p14="http://schemas.microsoft.com/office/powerpoint/2010/main" val="3773228491"/>
              </p:ext>
            </p:extLst>
          </p:nvPr>
        </p:nvGraphicFramePr>
        <p:xfrm>
          <a:off x="548639" y="965608"/>
          <a:ext cx="11207930" cy="1854200"/>
        </p:xfrm>
        <a:graphic>
          <a:graphicData uri="http://schemas.openxmlformats.org/drawingml/2006/table">
            <a:tbl>
              <a:tblPr firstRow="1" bandRow="1">
                <a:tableStyleId>{5C22544A-7EE6-4342-B048-85BDC9FD1C3A}</a:tableStyleId>
              </a:tblPr>
              <a:tblGrid>
                <a:gridCol w="4206241">
                  <a:extLst>
                    <a:ext uri="{9D8B030D-6E8A-4147-A177-3AD203B41FA5}">
                      <a16:colId xmlns:a16="http://schemas.microsoft.com/office/drawing/2014/main" val="4166785708"/>
                    </a:ext>
                  </a:extLst>
                </a:gridCol>
                <a:gridCol w="7001689">
                  <a:extLst>
                    <a:ext uri="{9D8B030D-6E8A-4147-A177-3AD203B41FA5}">
                      <a16:colId xmlns:a16="http://schemas.microsoft.com/office/drawing/2014/main" val="2511176556"/>
                    </a:ext>
                  </a:extLst>
                </a:gridCol>
              </a:tblGrid>
              <a:tr h="370840">
                <a:tc>
                  <a:txBody>
                    <a:bodyPr/>
                    <a:lstStyle/>
                    <a:p>
                      <a:r>
                        <a:rPr lang="en-US" sz="1800" b="1" dirty="0">
                          <a:solidFill>
                            <a:schemeClr val="bg1"/>
                          </a:solidFill>
                        </a:rPr>
                        <a:t>Company’s Name (as per SSM)</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4089116736"/>
                  </a:ext>
                </a:extLst>
              </a:tr>
              <a:tr h="370840">
                <a:tc>
                  <a:txBody>
                    <a:bodyPr/>
                    <a:lstStyle/>
                    <a:p>
                      <a:r>
                        <a:rPr lang="en-US" sz="1800" b="1" dirty="0">
                          <a:solidFill>
                            <a:schemeClr val="bg1"/>
                          </a:solidFill>
                        </a:rPr>
                        <a:t>ROC Number</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001309694"/>
                  </a:ext>
                </a:extLst>
              </a:tr>
              <a:tr h="370840">
                <a:tc>
                  <a:txBody>
                    <a:bodyPr/>
                    <a:lstStyle/>
                    <a:p>
                      <a:r>
                        <a:rPr lang="en-US" sz="1800" b="1" dirty="0">
                          <a:solidFill>
                            <a:schemeClr val="bg1"/>
                          </a:solidFill>
                        </a:rPr>
                        <a:t>Incorporation Date</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25345751"/>
                  </a:ext>
                </a:extLst>
              </a:tr>
              <a:tr h="370840">
                <a:tc>
                  <a:txBody>
                    <a:bodyPr/>
                    <a:lstStyle/>
                    <a:p>
                      <a:r>
                        <a:rPr lang="en-US" sz="1800" b="1" dirty="0">
                          <a:solidFill>
                            <a:schemeClr val="bg1"/>
                          </a:solidFill>
                        </a:rPr>
                        <a:t>Issued Share Capital (RM)</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731528632"/>
                  </a:ext>
                </a:extLst>
              </a:tr>
              <a:tr h="370840">
                <a:tc>
                  <a:txBody>
                    <a:bodyPr/>
                    <a:lstStyle/>
                    <a:p>
                      <a:r>
                        <a:rPr lang="en-US" sz="1800" b="1" dirty="0">
                          <a:solidFill>
                            <a:schemeClr val="bg1"/>
                          </a:solidFill>
                        </a:rPr>
                        <a:t>Current Workforce</a:t>
                      </a:r>
                      <a:endParaRPr lang="en-MY"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654715846"/>
                  </a:ext>
                </a:extLst>
              </a:tr>
            </a:tbl>
          </a:graphicData>
        </a:graphic>
      </p:graphicFrame>
      <p:graphicFrame>
        <p:nvGraphicFramePr>
          <p:cNvPr id="2" name="Table 1">
            <a:extLst>
              <a:ext uri="{FF2B5EF4-FFF2-40B4-BE49-F238E27FC236}">
                <a16:creationId xmlns:a16="http://schemas.microsoft.com/office/drawing/2014/main" id="{20A2C086-A940-0077-9AA6-B0EB1176F049}"/>
              </a:ext>
            </a:extLst>
          </p:cNvPr>
          <p:cNvGraphicFramePr>
            <a:graphicFrameLocks noGrp="1"/>
          </p:cNvGraphicFramePr>
          <p:nvPr>
            <p:extLst>
              <p:ext uri="{D42A27DB-BD31-4B8C-83A1-F6EECF244321}">
                <p14:modId xmlns:p14="http://schemas.microsoft.com/office/powerpoint/2010/main" val="366027436"/>
              </p:ext>
            </p:extLst>
          </p:nvPr>
        </p:nvGraphicFramePr>
        <p:xfrm>
          <a:off x="548639" y="3058160"/>
          <a:ext cx="11207931" cy="1112520"/>
        </p:xfrm>
        <a:graphic>
          <a:graphicData uri="http://schemas.openxmlformats.org/drawingml/2006/table">
            <a:tbl>
              <a:tblPr firstRow="1" bandRow="1">
                <a:tableStyleId>{5C22544A-7EE6-4342-B048-85BDC9FD1C3A}</a:tableStyleId>
              </a:tblPr>
              <a:tblGrid>
                <a:gridCol w="5423339">
                  <a:extLst>
                    <a:ext uri="{9D8B030D-6E8A-4147-A177-3AD203B41FA5}">
                      <a16:colId xmlns:a16="http://schemas.microsoft.com/office/drawing/2014/main" val="3636820991"/>
                    </a:ext>
                  </a:extLst>
                </a:gridCol>
                <a:gridCol w="2892296">
                  <a:extLst>
                    <a:ext uri="{9D8B030D-6E8A-4147-A177-3AD203B41FA5}">
                      <a16:colId xmlns:a16="http://schemas.microsoft.com/office/drawing/2014/main" val="4257720406"/>
                    </a:ext>
                  </a:extLst>
                </a:gridCol>
                <a:gridCol w="2892296">
                  <a:extLst>
                    <a:ext uri="{9D8B030D-6E8A-4147-A177-3AD203B41FA5}">
                      <a16:colId xmlns:a16="http://schemas.microsoft.com/office/drawing/2014/main" val="781163963"/>
                    </a:ext>
                  </a:extLst>
                </a:gridCol>
              </a:tblGrid>
              <a:tr h="370840">
                <a:tc>
                  <a:txBody>
                    <a:bodyPr/>
                    <a:lstStyle/>
                    <a:p>
                      <a:pPr algn="ctr"/>
                      <a:r>
                        <a:rPr lang="en-US" dirty="0"/>
                        <a:t>Shareholder / Director</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a:r>
                        <a:rPr lang="en-US" dirty="0"/>
                        <a:t>Value of Shares (RM)</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a:r>
                        <a:rPr lang="en-US" dirty="0"/>
                        <a:t>Shareholding (%)</a:t>
                      </a: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26820247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083957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918142900"/>
                  </a:ext>
                </a:extLst>
              </a:tr>
            </a:tbl>
          </a:graphicData>
        </a:graphic>
      </p:graphicFrame>
    </p:spTree>
    <p:extLst>
      <p:ext uri="{BB962C8B-B14F-4D97-AF65-F5344CB8AC3E}">
        <p14:creationId xmlns:p14="http://schemas.microsoft.com/office/powerpoint/2010/main" val="3202151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E0656-B8A8-9420-15EA-16E8008BDE7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D9C2B6B-AC6E-EDBD-43BB-F4622F6DE70E}"/>
              </a:ext>
            </a:extLst>
          </p:cNvPr>
          <p:cNvSpPr>
            <a:spLocks noGrp="1"/>
          </p:cNvSpPr>
          <p:nvPr>
            <p:ph type="title"/>
          </p:nvPr>
        </p:nvSpPr>
        <p:spPr/>
        <p:txBody>
          <a:bodyPr/>
          <a:lstStyle/>
          <a:p>
            <a:r>
              <a:rPr lang="en-US" b="1" dirty="0"/>
              <a:t>Track Record &amp; Recognition</a:t>
            </a:r>
            <a:endParaRPr lang="en-MY" b="1" dirty="0"/>
          </a:p>
        </p:txBody>
      </p:sp>
      <p:sp>
        <p:nvSpPr>
          <p:cNvPr id="5" name="Slide Number Placeholder 8">
            <a:extLst>
              <a:ext uri="{FF2B5EF4-FFF2-40B4-BE49-F238E27FC236}">
                <a16:creationId xmlns:a16="http://schemas.microsoft.com/office/drawing/2014/main" id="{4E4D877D-F37D-9558-4BBD-F5D9C6AD9089}"/>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6</a:t>
            </a:fld>
            <a:endParaRPr lang="en-US"/>
          </a:p>
        </p:txBody>
      </p:sp>
      <p:graphicFrame>
        <p:nvGraphicFramePr>
          <p:cNvPr id="2" name="Table 1">
            <a:extLst>
              <a:ext uri="{FF2B5EF4-FFF2-40B4-BE49-F238E27FC236}">
                <a16:creationId xmlns:a16="http://schemas.microsoft.com/office/drawing/2014/main" id="{41E1CCF6-897D-0E4E-9F73-BAFA11E4464E}"/>
              </a:ext>
            </a:extLst>
          </p:cNvPr>
          <p:cNvGraphicFramePr>
            <a:graphicFrameLocks noGrp="1"/>
          </p:cNvGraphicFramePr>
          <p:nvPr>
            <p:extLst>
              <p:ext uri="{D42A27DB-BD31-4B8C-83A1-F6EECF244321}">
                <p14:modId xmlns:p14="http://schemas.microsoft.com/office/powerpoint/2010/main" val="4042616755"/>
              </p:ext>
            </p:extLst>
          </p:nvPr>
        </p:nvGraphicFramePr>
        <p:xfrm>
          <a:off x="548639" y="875679"/>
          <a:ext cx="11207931" cy="1879600"/>
        </p:xfrm>
        <a:graphic>
          <a:graphicData uri="http://schemas.openxmlformats.org/drawingml/2006/table">
            <a:tbl>
              <a:tblPr firstRow="1" bandRow="1">
                <a:tableStyleId>{5C22544A-7EE6-4342-B048-85BDC9FD1C3A}</a:tableStyleId>
              </a:tblPr>
              <a:tblGrid>
                <a:gridCol w="4256691">
                  <a:extLst>
                    <a:ext uri="{9D8B030D-6E8A-4147-A177-3AD203B41FA5}">
                      <a16:colId xmlns:a16="http://schemas.microsoft.com/office/drawing/2014/main" val="3636820991"/>
                    </a:ext>
                  </a:extLst>
                </a:gridCol>
                <a:gridCol w="2317080">
                  <a:extLst>
                    <a:ext uri="{9D8B030D-6E8A-4147-A177-3AD203B41FA5}">
                      <a16:colId xmlns:a16="http://schemas.microsoft.com/office/drawing/2014/main" val="4257720406"/>
                    </a:ext>
                  </a:extLst>
                </a:gridCol>
                <a:gridCol w="2317080">
                  <a:extLst>
                    <a:ext uri="{9D8B030D-6E8A-4147-A177-3AD203B41FA5}">
                      <a16:colId xmlns:a16="http://schemas.microsoft.com/office/drawing/2014/main" val="781163963"/>
                    </a:ext>
                  </a:extLst>
                </a:gridCol>
                <a:gridCol w="2317080">
                  <a:extLst>
                    <a:ext uri="{9D8B030D-6E8A-4147-A177-3AD203B41FA5}">
                      <a16:colId xmlns:a16="http://schemas.microsoft.com/office/drawing/2014/main" val="1066274402"/>
                    </a:ext>
                  </a:extLst>
                </a:gridCol>
              </a:tblGrid>
              <a:tr h="370840">
                <a:tc gridSpan="4">
                  <a:txBody>
                    <a:bodyPr/>
                    <a:lstStyle/>
                    <a:p>
                      <a:pPr algn="l"/>
                      <a:r>
                        <a:rPr lang="en-US" sz="1600" dirty="0">
                          <a:solidFill>
                            <a:schemeClr val="tx1"/>
                          </a:solidFill>
                        </a:rPr>
                        <a:t>Company Award, Recognition and Certification (If any)</a:t>
                      </a:r>
                      <a:endParaRPr lang="en-MY" sz="160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MY" dirty="0"/>
                    </a:p>
                  </a:txBody>
                  <a:tcPr anchor="ct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ct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l"/>
                      <a:endParaRPr lang="en-MY"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1920139"/>
                  </a:ext>
                </a:extLst>
              </a:tr>
              <a:tr h="370840">
                <a:tc gridSpan="4">
                  <a:txBody>
                    <a:bodyPr/>
                    <a:lstStyle/>
                    <a:p>
                      <a:pPr algn="l"/>
                      <a:r>
                        <a:rPr lang="en-US" sz="1000" dirty="0">
                          <a:solidFill>
                            <a:schemeClr val="tx1"/>
                          </a:solidFill>
                        </a:rPr>
                        <a:t>Please list awards, recognitions, or certifications received by the company or key personnel including recognitions from government, industry bodies, accelerators, international programs, or certification agencies</a:t>
                      </a:r>
                      <a:endParaRPr lang="en-MY" sz="100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MY"/>
                    </a:p>
                  </a:txBody>
                  <a:tcPr/>
                </a:tc>
                <a:tc hMerge="1">
                  <a:txBody>
                    <a:bodyPr/>
                    <a:lstStyle/>
                    <a:p>
                      <a:endParaRPr lang="en-MY"/>
                    </a:p>
                  </a:txBody>
                  <a:tcPr/>
                </a:tc>
                <a:tc hMerge="1">
                  <a:txBody>
                    <a:bodyPr/>
                    <a:lstStyle/>
                    <a:p>
                      <a:endParaRPr lang="en-MY"/>
                    </a:p>
                  </a:txBody>
                  <a:tcPr/>
                </a:tc>
                <a:extLst>
                  <a:ext uri="{0D108BD9-81ED-4DB2-BD59-A6C34878D82A}">
                    <a16:rowId xmlns:a16="http://schemas.microsoft.com/office/drawing/2014/main" val="4118489214"/>
                  </a:ext>
                </a:extLst>
              </a:tr>
              <a:tr h="370840">
                <a:tc>
                  <a:txBody>
                    <a:bodyPr/>
                    <a:lstStyle/>
                    <a:p>
                      <a:pPr algn="ctr"/>
                      <a:r>
                        <a:rPr lang="en-US" sz="1200" b="1" dirty="0">
                          <a:solidFill>
                            <a:schemeClr val="bg1"/>
                          </a:solidFill>
                          <a:latin typeface="+mn-lt"/>
                        </a:rPr>
                        <a:t>Name of Award, Recognition, Certification</a:t>
                      </a:r>
                      <a:endParaRPr lang="en-MY" sz="1200" b="1" dirty="0">
                        <a:solidFill>
                          <a:schemeClr val="bg1"/>
                        </a:solidFill>
                        <a:latin typeface="+mn-l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dirty="0">
                          <a:solidFill>
                            <a:schemeClr val="bg1"/>
                          </a:solidFill>
                          <a:effectLst/>
                          <a:latin typeface="Arial" panose="020B0604020202020204" pitchFamily="34" charset="0"/>
                        </a:rPr>
                        <a:t>Year Received</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dirty="0">
                          <a:solidFill>
                            <a:schemeClr val="bg1"/>
                          </a:solidFill>
                          <a:effectLst/>
                          <a:latin typeface="Arial" panose="020B0604020202020204" pitchFamily="34" charset="0"/>
                        </a:rPr>
                        <a:t>Award Receiver</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US" sz="1200" b="1" i="0" u="none" strike="noStrike" dirty="0">
                          <a:solidFill>
                            <a:schemeClr val="bg1"/>
                          </a:solidFill>
                          <a:effectLst/>
                          <a:latin typeface="Arial" panose="020B0604020202020204" pitchFamily="34" charset="0"/>
                        </a:rPr>
                        <a:t>Relationship to Company </a:t>
                      </a:r>
                      <a:br>
                        <a:rPr lang="en-US" sz="1200" b="1" i="0" u="none" strike="noStrike" dirty="0">
                          <a:solidFill>
                            <a:schemeClr val="bg1"/>
                          </a:solidFill>
                          <a:effectLst/>
                          <a:latin typeface="Arial" panose="020B0604020202020204" pitchFamily="34" charset="0"/>
                        </a:rPr>
                      </a:br>
                      <a:r>
                        <a:rPr lang="en-US" sz="1200" b="1" i="0" u="none" strike="noStrike" dirty="0">
                          <a:solidFill>
                            <a:schemeClr val="bg1"/>
                          </a:solidFill>
                          <a:effectLst/>
                          <a:latin typeface="Arial" panose="020B0604020202020204" pitchFamily="34" charset="0"/>
                        </a:rPr>
                        <a:t>(if individual)</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26820247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083957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918142900"/>
                  </a:ext>
                </a:extLst>
              </a:tr>
            </a:tbl>
          </a:graphicData>
        </a:graphic>
      </p:graphicFrame>
      <p:graphicFrame>
        <p:nvGraphicFramePr>
          <p:cNvPr id="8" name="Table 7">
            <a:extLst>
              <a:ext uri="{FF2B5EF4-FFF2-40B4-BE49-F238E27FC236}">
                <a16:creationId xmlns:a16="http://schemas.microsoft.com/office/drawing/2014/main" id="{307003B2-3C18-DA80-0959-0F36503C0AB7}"/>
              </a:ext>
            </a:extLst>
          </p:cNvPr>
          <p:cNvGraphicFramePr>
            <a:graphicFrameLocks noGrp="1"/>
          </p:cNvGraphicFramePr>
          <p:nvPr>
            <p:extLst>
              <p:ext uri="{D42A27DB-BD31-4B8C-83A1-F6EECF244321}">
                <p14:modId xmlns:p14="http://schemas.microsoft.com/office/powerpoint/2010/main" val="134736464"/>
              </p:ext>
            </p:extLst>
          </p:nvPr>
        </p:nvGraphicFramePr>
        <p:xfrm>
          <a:off x="548639" y="2862135"/>
          <a:ext cx="11207931" cy="1879600"/>
        </p:xfrm>
        <a:graphic>
          <a:graphicData uri="http://schemas.openxmlformats.org/drawingml/2006/table">
            <a:tbl>
              <a:tblPr firstRow="1" bandRow="1">
                <a:tableStyleId>{5C22544A-7EE6-4342-B048-85BDC9FD1C3A}</a:tableStyleId>
              </a:tblPr>
              <a:tblGrid>
                <a:gridCol w="4256691">
                  <a:extLst>
                    <a:ext uri="{9D8B030D-6E8A-4147-A177-3AD203B41FA5}">
                      <a16:colId xmlns:a16="http://schemas.microsoft.com/office/drawing/2014/main" val="3636820991"/>
                    </a:ext>
                  </a:extLst>
                </a:gridCol>
                <a:gridCol w="2317080">
                  <a:extLst>
                    <a:ext uri="{9D8B030D-6E8A-4147-A177-3AD203B41FA5}">
                      <a16:colId xmlns:a16="http://schemas.microsoft.com/office/drawing/2014/main" val="4257720406"/>
                    </a:ext>
                  </a:extLst>
                </a:gridCol>
                <a:gridCol w="2317080">
                  <a:extLst>
                    <a:ext uri="{9D8B030D-6E8A-4147-A177-3AD203B41FA5}">
                      <a16:colId xmlns:a16="http://schemas.microsoft.com/office/drawing/2014/main" val="781163963"/>
                    </a:ext>
                  </a:extLst>
                </a:gridCol>
                <a:gridCol w="2317080">
                  <a:extLst>
                    <a:ext uri="{9D8B030D-6E8A-4147-A177-3AD203B41FA5}">
                      <a16:colId xmlns:a16="http://schemas.microsoft.com/office/drawing/2014/main" val="1066274402"/>
                    </a:ext>
                  </a:extLst>
                </a:gridCol>
              </a:tblGrid>
              <a:tr h="370840">
                <a:tc gridSpan="4">
                  <a:txBody>
                    <a:bodyPr/>
                    <a:lstStyle/>
                    <a:p>
                      <a:pPr algn="l"/>
                      <a:r>
                        <a:rPr lang="en-US" sz="1600" dirty="0">
                          <a:solidFill>
                            <a:schemeClr val="tx1"/>
                          </a:solidFill>
                        </a:rPr>
                        <a:t>Company Branding &amp; Media (If any)</a:t>
                      </a:r>
                      <a:endParaRPr lang="en-MY" sz="160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MY" dirty="0"/>
                    </a:p>
                  </a:txBody>
                  <a:tcPr anchor="ct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ct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l"/>
                      <a:endParaRPr lang="en-MY"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1920139"/>
                  </a:ext>
                </a:extLst>
              </a:tr>
              <a:tr h="370840">
                <a:tc gridSpan="4">
                  <a:txBody>
                    <a:bodyPr/>
                    <a:lstStyle/>
                    <a:p>
                      <a:pPr algn="l"/>
                      <a:r>
                        <a:rPr lang="en-US" sz="1000" dirty="0">
                          <a:solidFill>
                            <a:schemeClr val="tx1"/>
                          </a:solidFill>
                        </a:rPr>
                        <a:t>Indicate instances where the company or its representatives were featured in mainstream media (e.g., The Star, NST, Bernama, Tech in Asia, etc.). Include branding exposure related to your product, leadership, or company profile</a:t>
                      </a:r>
                      <a:endParaRPr lang="en-MY" sz="100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MY"/>
                    </a:p>
                  </a:txBody>
                  <a:tcPr/>
                </a:tc>
                <a:tc hMerge="1">
                  <a:txBody>
                    <a:bodyPr/>
                    <a:lstStyle/>
                    <a:p>
                      <a:endParaRPr lang="en-MY"/>
                    </a:p>
                  </a:txBody>
                  <a:tcPr/>
                </a:tc>
                <a:tc hMerge="1">
                  <a:txBody>
                    <a:bodyPr/>
                    <a:lstStyle/>
                    <a:p>
                      <a:endParaRPr lang="en-MY"/>
                    </a:p>
                  </a:txBody>
                  <a:tcPr/>
                </a:tc>
                <a:extLst>
                  <a:ext uri="{0D108BD9-81ED-4DB2-BD59-A6C34878D82A}">
                    <a16:rowId xmlns:a16="http://schemas.microsoft.com/office/drawing/2014/main" val="4118489214"/>
                  </a:ext>
                </a:extLst>
              </a:tr>
              <a:tr h="370840">
                <a:tc>
                  <a:txBody>
                    <a:bodyPr/>
                    <a:lstStyle/>
                    <a:p>
                      <a:pPr algn="ctr"/>
                      <a:r>
                        <a:rPr lang="en-US" sz="1200" b="1" dirty="0">
                          <a:solidFill>
                            <a:schemeClr val="bg1"/>
                          </a:solidFill>
                          <a:latin typeface="+mn-lt"/>
                        </a:rPr>
                        <a:t>Media Feature / Article Title</a:t>
                      </a:r>
                      <a:endParaRPr lang="en-MY" sz="1200" b="1" dirty="0">
                        <a:solidFill>
                          <a:schemeClr val="bg1"/>
                        </a:solidFill>
                        <a:latin typeface="+mn-l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a:solidFill>
                            <a:schemeClr val="bg1"/>
                          </a:solidFill>
                          <a:effectLst/>
                          <a:latin typeface="Arial" panose="020B0604020202020204" pitchFamily="34" charset="0"/>
                        </a:rPr>
                        <a:t>Year Featured</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a:solidFill>
                            <a:schemeClr val="bg1"/>
                          </a:solidFill>
                          <a:effectLst/>
                          <a:latin typeface="Arial" panose="020B0604020202020204" pitchFamily="34" charset="0"/>
                        </a:rPr>
                        <a:t>Featured Individual (if any)</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US" sz="1200" b="1" i="0" u="none" strike="noStrike" dirty="0">
                          <a:solidFill>
                            <a:schemeClr val="bg1"/>
                          </a:solidFill>
                          <a:effectLst/>
                          <a:latin typeface="Arial" panose="020B0604020202020204" pitchFamily="34" charset="0"/>
                        </a:rPr>
                        <a:t>Relationship to Company (if individual)</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26820247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083957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918142900"/>
                  </a:ext>
                </a:extLst>
              </a:tr>
            </a:tbl>
          </a:graphicData>
        </a:graphic>
      </p:graphicFrame>
      <p:graphicFrame>
        <p:nvGraphicFramePr>
          <p:cNvPr id="9" name="Table 8">
            <a:extLst>
              <a:ext uri="{FF2B5EF4-FFF2-40B4-BE49-F238E27FC236}">
                <a16:creationId xmlns:a16="http://schemas.microsoft.com/office/drawing/2014/main" id="{EFD45D79-39DA-B2FA-657E-69C4EA7B4124}"/>
              </a:ext>
            </a:extLst>
          </p:cNvPr>
          <p:cNvGraphicFramePr>
            <a:graphicFrameLocks noGrp="1"/>
          </p:cNvGraphicFramePr>
          <p:nvPr>
            <p:extLst>
              <p:ext uri="{D42A27DB-BD31-4B8C-83A1-F6EECF244321}">
                <p14:modId xmlns:p14="http://schemas.microsoft.com/office/powerpoint/2010/main" val="2285652855"/>
              </p:ext>
            </p:extLst>
          </p:nvPr>
        </p:nvGraphicFramePr>
        <p:xfrm>
          <a:off x="548639" y="4847708"/>
          <a:ext cx="11207931" cy="1854200"/>
        </p:xfrm>
        <a:graphic>
          <a:graphicData uri="http://schemas.openxmlformats.org/drawingml/2006/table">
            <a:tbl>
              <a:tblPr firstRow="1" bandRow="1">
                <a:tableStyleId>{5C22544A-7EE6-4342-B048-85BDC9FD1C3A}</a:tableStyleId>
              </a:tblPr>
              <a:tblGrid>
                <a:gridCol w="4256691">
                  <a:extLst>
                    <a:ext uri="{9D8B030D-6E8A-4147-A177-3AD203B41FA5}">
                      <a16:colId xmlns:a16="http://schemas.microsoft.com/office/drawing/2014/main" val="3636820991"/>
                    </a:ext>
                  </a:extLst>
                </a:gridCol>
                <a:gridCol w="2317080">
                  <a:extLst>
                    <a:ext uri="{9D8B030D-6E8A-4147-A177-3AD203B41FA5}">
                      <a16:colId xmlns:a16="http://schemas.microsoft.com/office/drawing/2014/main" val="4257720406"/>
                    </a:ext>
                  </a:extLst>
                </a:gridCol>
                <a:gridCol w="2317080">
                  <a:extLst>
                    <a:ext uri="{9D8B030D-6E8A-4147-A177-3AD203B41FA5}">
                      <a16:colId xmlns:a16="http://schemas.microsoft.com/office/drawing/2014/main" val="781163963"/>
                    </a:ext>
                  </a:extLst>
                </a:gridCol>
                <a:gridCol w="2317080">
                  <a:extLst>
                    <a:ext uri="{9D8B030D-6E8A-4147-A177-3AD203B41FA5}">
                      <a16:colId xmlns:a16="http://schemas.microsoft.com/office/drawing/2014/main" val="1066274402"/>
                    </a:ext>
                  </a:extLst>
                </a:gridCol>
              </a:tblGrid>
              <a:tr h="370840">
                <a:tc gridSpan="4">
                  <a:txBody>
                    <a:bodyPr/>
                    <a:lstStyle/>
                    <a:p>
                      <a:pPr algn="l"/>
                      <a:r>
                        <a:rPr lang="en-US" sz="1600" dirty="0">
                          <a:solidFill>
                            <a:schemeClr val="tx1"/>
                          </a:solidFill>
                        </a:rPr>
                        <a:t>Project with government / MNC / GLC (If any)</a:t>
                      </a:r>
                      <a:endParaRPr lang="en-MY" sz="160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MY" dirty="0"/>
                    </a:p>
                  </a:txBody>
                  <a:tcPr anchor="ct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ctr"/>
                      <a:endParaRPr lang="en-MY"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hMerge="1">
                  <a:txBody>
                    <a:bodyPr/>
                    <a:lstStyle/>
                    <a:p>
                      <a:pPr algn="l"/>
                      <a:endParaRPr lang="en-MY"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1920139"/>
                  </a:ext>
                </a:extLst>
              </a:tr>
              <a:tr h="370840">
                <a:tc gridSpan="4">
                  <a:txBody>
                    <a:bodyPr/>
                    <a:lstStyle/>
                    <a:p>
                      <a:pPr algn="l"/>
                      <a:r>
                        <a:rPr lang="en-US" sz="1000" dirty="0">
                          <a:solidFill>
                            <a:schemeClr val="tx1"/>
                          </a:solidFill>
                        </a:rPr>
                        <a:t>List notable collaborations or projects with government agencies, MNCs, or GLCs. Include the project name or scope, and the role of your company</a:t>
                      </a:r>
                      <a:endParaRPr lang="en-MY" sz="100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MY"/>
                    </a:p>
                  </a:txBody>
                  <a:tcPr/>
                </a:tc>
                <a:tc hMerge="1">
                  <a:txBody>
                    <a:bodyPr/>
                    <a:lstStyle/>
                    <a:p>
                      <a:endParaRPr lang="en-MY"/>
                    </a:p>
                  </a:txBody>
                  <a:tcPr/>
                </a:tc>
                <a:tc hMerge="1">
                  <a:txBody>
                    <a:bodyPr/>
                    <a:lstStyle/>
                    <a:p>
                      <a:endParaRPr lang="en-MY"/>
                    </a:p>
                  </a:txBody>
                  <a:tcPr/>
                </a:tc>
                <a:extLst>
                  <a:ext uri="{0D108BD9-81ED-4DB2-BD59-A6C34878D82A}">
                    <a16:rowId xmlns:a16="http://schemas.microsoft.com/office/drawing/2014/main" val="4118489214"/>
                  </a:ext>
                </a:extLst>
              </a:tr>
              <a:tr h="370840">
                <a:tc>
                  <a:txBody>
                    <a:bodyPr/>
                    <a:lstStyle/>
                    <a:p>
                      <a:pPr algn="ctr"/>
                      <a:r>
                        <a:rPr lang="en-US" sz="1200" b="1" dirty="0">
                          <a:solidFill>
                            <a:schemeClr val="bg1"/>
                          </a:solidFill>
                          <a:latin typeface="+mn-lt"/>
                        </a:rPr>
                        <a:t>Project / Collaboration Name</a:t>
                      </a:r>
                      <a:endParaRPr lang="en-MY" sz="1200" b="1" dirty="0">
                        <a:solidFill>
                          <a:schemeClr val="bg1"/>
                        </a:solidFill>
                        <a:latin typeface="+mn-l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a:solidFill>
                            <a:schemeClr val="bg1"/>
                          </a:solidFill>
                          <a:effectLst/>
                          <a:latin typeface="Arial" panose="020B0604020202020204" pitchFamily="34" charset="0"/>
                        </a:rPr>
                        <a:t>Year</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a:solidFill>
                            <a:schemeClr val="bg1"/>
                          </a:solidFill>
                          <a:effectLst/>
                          <a:latin typeface="Arial" panose="020B0604020202020204" pitchFamily="34" charset="0"/>
                        </a:rPr>
                        <a:t>Partner Entity (Gov/MNC/GLC)</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i="0" u="none" strike="noStrike" dirty="0">
                          <a:solidFill>
                            <a:schemeClr val="bg1"/>
                          </a:solidFill>
                          <a:effectLst/>
                          <a:latin typeface="Arial" panose="020B0604020202020204" pitchFamily="34" charset="0"/>
                        </a:rPr>
                        <a:t>Nature of Engagement (e.g. vendor, partner, pilot)</a:t>
                      </a: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26820247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3083957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918142900"/>
                  </a:ext>
                </a:extLst>
              </a:tr>
            </a:tbl>
          </a:graphicData>
        </a:graphic>
      </p:graphicFrame>
    </p:spTree>
    <p:extLst>
      <p:ext uri="{BB962C8B-B14F-4D97-AF65-F5344CB8AC3E}">
        <p14:creationId xmlns:p14="http://schemas.microsoft.com/office/powerpoint/2010/main" val="946619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8ABC2-C9BF-F016-38B8-25887911C83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83CCB51-08F0-4759-EAC2-42134E83B102}"/>
              </a:ext>
            </a:extLst>
          </p:cNvPr>
          <p:cNvSpPr>
            <a:spLocks noGrp="1"/>
          </p:cNvSpPr>
          <p:nvPr>
            <p:ph type="title"/>
          </p:nvPr>
        </p:nvSpPr>
        <p:spPr/>
        <p:txBody>
          <a:bodyPr/>
          <a:lstStyle/>
          <a:p>
            <a:r>
              <a:rPr lang="en-US" b="1" dirty="0"/>
              <a:t>Financial Health</a:t>
            </a:r>
            <a:endParaRPr lang="en-MY" b="1" dirty="0"/>
          </a:p>
        </p:txBody>
      </p:sp>
      <p:sp>
        <p:nvSpPr>
          <p:cNvPr id="5" name="Slide Number Placeholder 8">
            <a:extLst>
              <a:ext uri="{FF2B5EF4-FFF2-40B4-BE49-F238E27FC236}">
                <a16:creationId xmlns:a16="http://schemas.microsoft.com/office/drawing/2014/main" id="{3666024A-5987-7734-A430-37BF73444E3E}"/>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7</a:t>
            </a:fld>
            <a:endParaRPr lang="en-US"/>
          </a:p>
        </p:txBody>
      </p:sp>
      <p:graphicFrame>
        <p:nvGraphicFramePr>
          <p:cNvPr id="4" name="Table 3">
            <a:extLst>
              <a:ext uri="{FF2B5EF4-FFF2-40B4-BE49-F238E27FC236}">
                <a16:creationId xmlns:a16="http://schemas.microsoft.com/office/drawing/2014/main" id="{C4D83186-E67E-7F39-5C1D-1CF22C3103A3}"/>
              </a:ext>
            </a:extLst>
          </p:cNvPr>
          <p:cNvGraphicFramePr>
            <a:graphicFrameLocks noGrp="1"/>
          </p:cNvGraphicFramePr>
          <p:nvPr>
            <p:extLst>
              <p:ext uri="{D42A27DB-BD31-4B8C-83A1-F6EECF244321}">
                <p14:modId xmlns:p14="http://schemas.microsoft.com/office/powerpoint/2010/main" val="3489030532"/>
              </p:ext>
            </p:extLst>
          </p:nvPr>
        </p:nvGraphicFramePr>
        <p:xfrm>
          <a:off x="838200" y="781296"/>
          <a:ext cx="10515601" cy="5812376"/>
        </p:xfrm>
        <a:graphic>
          <a:graphicData uri="http://schemas.openxmlformats.org/drawingml/2006/table">
            <a:tbl>
              <a:tblPr>
                <a:tableStyleId>{5C22544A-7EE6-4342-B048-85BDC9FD1C3A}</a:tableStyleId>
              </a:tblPr>
              <a:tblGrid>
                <a:gridCol w="2592377">
                  <a:extLst>
                    <a:ext uri="{9D8B030D-6E8A-4147-A177-3AD203B41FA5}">
                      <a16:colId xmlns:a16="http://schemas.microsoft.com/office/drawing/2014/main" val="2320321670"/>
                    </a:ext>
                  </a:extLst>
                </a:gridCol>
                <a:gridCol w="3961612">
                  <a:extLst>
                    <a:ext uri="{9D8B030D-6E8A-4147-A177-3AD203B41FA5}">
                      <a16:colId xmlns:a16="http://schemas.microsoft.com/office/drawing/2014/main" val="4009353884"/>
                    </a:ext>
                  </a:extLst>
                </a:gridCol>
                <a:gridCol w="3961612">
                  <a:extLst>
                    <a:ext uri="{9D8B030D-6E8A-4147-A177-3AD203B41FA5}">
                      <a16:colId xmlns:a16="http://schemas.microsoft.com/office/drawing/2014/main" val="2656067495"/>
                    </a:ext>
                  </a:extLst>
                </a:gridCol>
              </a:tblGrid>
              <a:tr h="412376">
                <a:tc>
                  <a:txBody>
                    <a:bodyPr/>
                    <a:lstStyle/>
                    <a:p>
                      <a:pPr algn="ctr" fontAlgn="ctr"/>
                      <a:r>
                        <a:rPr lang="en-MY" sz="1200" b="1" u="none" strike="noStrike" dirty="0">
                          <a:solidFill>
                            <a:schemeClr val="bg1"/>
                          </a:solidFill>
                          <a:effectLst/>
                        </a:rPr>
                        <a:t>Item</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MY" sz="1200" b="1" u="none" strike="noStrike" dirty="0">
                          <a:solidFill>
                            <a:schemeClr val="bg1"/>
                          </a:solidFill>
                          <a:effectLst/>
                        </a:rPr>
                        <a:t>Latest Management Account 2025</a:t>
                      </a:r>
                      <a:endParaRPr lang="en-MY"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algn="ctr" fontAlgn="ctr"/>
                      <a:r>
                        <a:rPr lang="en-US" sz="1200" b="1" u="none" strike="noStrike" dirty="0">
                          <a:solidFill>
                            <a:schemeClr val="bg1"/>
                          </a:solidFill>
                          <a:effectLst/>
                        </a:rPr>
                        <a:t>Audited / Management Account (2024) (RM)</a:t>
                      </a:r>
                      <a:endParaRPr lang="en-US" sz="1200" b="1" i="0" u="none" strike="noStrike" dirty="0">
                        <a:solidFill>
                          <a:schemeClr val="bg1"/>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extLst>
                  <a:ext uri="{0D108BD9-81ED-4DB2-BD59-A6C34878D82A}">
                    <a16:rowId xmlns:a16="http://schemas.microsoft.com/office/drawing/2014/main" val="1831724004"/>
                  </a:ext>
                </a:extLst>
              </a:tr>
              <a:tr h="360000">
                <a:tc>
                  <a:txBody>
                    <a:bodyPr/>
                    <a:lstStyle/>
                    <a:p>
                      <a:pPr lvl="0" algn="l" fontAlgn="ctr">
                        <a:lnSpc>
                          <a:spcPct val="100000"/>
                        </a:lnSpc>
                      </a:pPr>
                      <a:r>
                        <a:rPr lang="en-MY" sz="1200" u="none" strike="noStrike" dirty="0">
                          <a:effectLst/>
                        </a:rPr>
                        <a:t>Total Local Sales</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514097255"/>
                  </a:ext>
                </a:extLst>
              </a:tr>
              <a:tr h="360000">
                <a:tc>
                  <a:txBody>
                    <a:bodyPr/>
                    <a:lstStyle/>
                    <a:p>
                      <a:pPr lvl="0" algn="l" fontAlgn="ctr">
                        <a:lnSpc>
                          <a:spcPct val="100000"/>
                        </a:lnSpc>
                      </a:pPr>
                      <a:r>
                        <a:rPr lang="en-MY" sz="1200" u="none" strike="noStrike" dirty="0">
                          <a:effectLst/>
                        </a:rPr>
                        <a:t>Total Export Sales</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190411431"/>
                  </a:ext>
                </a:extLst>
              </a:tr>
              <a:tr h="360000">
                <a:tc>
                  <a:txBody>
                    <a:bodyPr/>
                    <a:lstStyle/>
                    <a:p>
                      <a:pPr lvl="0" algn="l" fontAlgn="ctr">
                        <a:lnSpc>
                          <a:spcPct val="100000"/>
                        </a:lnSpc>
                      </a:pPr>
                      <a:r>
                        <a:rPr lang="en-MY" sz="1200" u="none" strike="noStrike" dirty="0">
                          <a:effectLst/>
                        </a:rPr>
                        <a:t>Total Operational Expenditure</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3134916736"/>
                  </a:ext>
                </a:extLst>
              </a:tr>
              <a:tr h="360000">
                <a:tc>
                  <a:txBody>
                    <a:bodyPr/>
                    <a:lstStyle/>
                    <a:p>
                      <a:pPr lvl="0" algn="l" fontAlgn="ctr">
                        <a:lnSpc>
                          <a:spcPct val="100000"/>
                        </a:lnSpc>
                      </a:pPr>
                      <a:r>
                        <a:rPr lang="en-MY" sz="1200" u="none" strike="noStrike" dirty="0">
                          <a:effectLst/>
                        </a:rPr>
                        <a:t>Total Capital Expenditure</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3254564526"/>
                  </a:ext>
                </a:extLst>
              </a:tr>
              <a:tr h="360000">
                <a:tc>
                  <a:txBody>
                    <a:bodyPr/>
                    <a:lstStyle/>
                    <a:p>
                      <a:pPr lvl="0" algn="l" fontAlgn="ctr">
                        <a:lnSpc>
                          <a:spcPct val="100000"/>
                        </a:lnSpc>
                      </a:pPr>
                      <a:r>
                        <a:rPr lang="en-US" sz="1200" u="none" strike="noStrike" dirty="0">
                          <a:effectLst/>
                        </a:rPr>
                        <a:t>Total Profit / (Loss) Before Tax</a:t>
                      </a:r>
                      <a:endParaRPr lang="en-US"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714084188"/>
                  </a:ext>
                </a:extLst>
              </a:tr>
              <a:tr h="360000">
                <a:tc>
                  <a:txBody>
                    <a:bodyPr/>
                    <a:lstStyle/>
                    <a:p>
                      <a:pPr lvl="0" algn="l" fontAlgn="ctr">
                        <a:lnSpc>
                          <a:spcPct val="100000"/>
                        </a:lnSpc>
                      </a:pPr>
                      <a:r>
                        <a:rPr lang="en-MY" sz="1200" u="none" strike="noStrike" dirty="0">
                          <a:effectLst/>
                        </a:rPr>
                        <a:t>Total R&amp;D Spending</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175882384"/>
                  </a:ext>
                </a:extLst>
              </a:tr>
              <a:tr h="360000">
                <a:tc>
                  <a:txBody>
                    <a:bodyPr/>
                    <a:lstStyle/>
                    <a:p>
                      <a:pPr lvl="0" algn="l" fontAlgn="ctr">
                        <a:lnSpc>
                          <a:spcPct val="100000"/>
                        </a:lnSpc>
                      </a:pPr>
                      <a:r>
                        <a:rPr lang="en-MY" sz="1200" u="none" strike="noStrike" dirty="0">
                          <a:effectLst/>
                        </a:rPr>
                        <a:t>Outstanding Account Receivables</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775169556"/>
                  </a:ext>
                </a:extLst>
              </a:tr>
              <a:tr h="360000">
                <a:tc>
                  <a:txBody>
                    <a:bodyPr/>
                    <a:lstStyle/>
                    <a:p>
                      <a:pPr lvl="0" algn="l" fontAlgn="ctr">
                        <a:lnSpc>
                          <a:spcPct val="100000"/>
                        </a:lnSpc>
                      </a:pPr>
                      <a:r>
                        <a:rPr lang="en-MY" sz="1200" u="none" strike="noStrike" dirty="0">
                          <a:effectLst/>
                        </a:rPr>
                        <a:t>Outstanding Account Payables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3952873040"/>
                  </a:ext>
                </a:extLst>
              </a:tr>
              <a:tr h="360000">
                <a:tc>
                  <a:txBody>
                    <a:bodyPr/>
                    <a:lstStyle/>
                    <a:p>
                      <a:pPr lvl="0" algn="l" fontAlgn="ctr">
                        <a:lnSpc>
                          <a:spcPct val="100000"/>
                        </a:lnSpc>
                      </a:pP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pP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pP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845486"/>
                  </a:ext>
                </a:extLst>
              </a:tr>
              <a:tr h="360000">
                <a:tc>
                  <a:txBody>
                    <a:bodyPr/>
                    <a:lstStyle/>
                    <a:p>
                      <a:pPr lvl="0" algn="l" fontAlgn="ctr">
                        <a:lnSpc>
                          <a:spcPct val="100000"/>
                        </a:lnSpc>
                      </a:pPr>
                      <a:r>
                        <a:rPr lang="en-MY" sz="1200" u="none" strike="noStrike">
                          <a:effectLst/>
                        </a:rPr>
                        <a:t>Fixed Assets</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856235311"/>
                  </a:ext>
                </a:extLst>
              </a:tr>
              <a:tr h="360000">
                <a:tc>
                  <a:txBody>
                    <a:bodyPr/>
                    <a:lstStyle/>
                    <a:p>
                      <a:pPr lvl="0" algn="l" fontAlgn="ctr">
                        <a:lnSpc>
                          <a:spcPct val="100000"/>
                        </a:lnSpc>
                      </a:pPr>
                      <a:r>
                        <a:rPr lang="en-MY" sz="1200" u="none" strike="noStrike" dirty="0">
                          <a:effectLst/>
                        </a:rPr>
                        <a:t>Current Assets</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4141479274"/>
                  </a:ext>
                </a:extLst>
              </a:tr>
              <a:tr h="360000">
                <a:tc>
                  <a:txBody>
                    <a:bodyPr/>
                    <a:lstStyle/>
                    <a:p>
                      <a:pPr lvl="0" algn="l" fontAlgn="ctr">
                        <a:lnSpc>
                          <a:spcPct val="100000"/>
                        </a:lnSpc>
                      </a:pP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pP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pPr>
                      <a:r>
                        <a:rPr lang="en-MY" sz="1200" u="none" strike="noStrike" dirty="0">
                          <a:effectLst/>
                        </a:rPr>
                        <a:t> </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0364772"/>
                  </a:ext>
                </a:extLst>
              </a:tr>
              <a:tr h="360000">
                <a:tc>
                  <a:txBody>
                    <a:bodyPr/>
                    <a:lstStyle/>
                    <a:p>
                      <a:pPr lvl="0" algn="l" fontAlgn="ctr">
                        <a:lnSpc>
                          <a:spcPct val="100000"/>
                        </a:lnSpc>
                      </a:pPr>
                      <a:r>
                        <a:rPr lang="en-MY" sz="1200" u="none" strike="noStrike">
                          <a:effectLst/>
                        </a:rPr>
                        <a:t>Short-term liabilities</a:t>
                      </a:r>
                      <a:endParaRPr lang="en-MY" sz="1200" b="0" i="0" u="none" strike="noStrike">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763383395"/>
                  </a:ext>
                </a:extLst>
              </a:tr>
              <a:tr h="360000">
                <a:tc>
                  <a:txBody>
                    <a:bodyPr/>
                    <a:lstStyle/>
                    <a:p>
                      <a:pPr lvl="0" algn="l" fontAlgn="ctr">
                        <a:lnSpc>
                          <a:spcPct val="100000"/>
                        </a:lnSpc>
                      </a:pPr>
                      <a:r>
                        <a:rPr lang="en-MY" sz="1200" u="none" strike="noStrike" dirty="0">
                          <a:effectLst/>
                        </a:rPr>
                        <a:t>Long-term liabilities</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538100550"/>
                  </a:ext>
                </a:extLst>
              </a:tr>
              <a:tr h="360000">
                <a:tc>
                  <a:txBody>
                    <a:bodyPr/>
                    <a:lstStyle/>
                    <a:p>
                      <a:pPr lvl="0" algn="l" fontAlgn="ctr">
                        <a:lnSpc>
                          <a:spcPct val="100000"/>
                        </a:lnSpc>
                      </a:pPr>
                      <a:r>
                        <a:rPr lang="en-MY" sz="1200" u="none" strike="noStrike" dirty="0">
                          <a:effectLst/>
                        </a:rPr>
                        <a:t>Total liabilities</a:t>
                      </a:r>
                      <a:endParaRPr lang="en-MY" sz="1200" b="0" i="0" u="none" strike="noStrike" dirty="0">
                        <a:solidFill>
                          <a:srgbClr val="000000"/>
                        </a:solidFill>
                        <a:effectLst/>
                        <a:latin typeface="Arial" panose="020B0604020202020204" pitchFamily="34" charset="0"/>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highlight>
                            <a:srgbClr val="FFFF00"/>
                          </a:highlight>
                        </a:rPr>
                        <a:t>&lt;please insert&gt;</a:t>
                      </a:r>
                      <a:endParaRPr lang="en-MY" sz="1200" b="0" dirty="0">
                        <a:solidFill>
                          <a:schemeClr val="tx1"/>
                        </a:solidFill>
                        <a:highlight>
                          <a:srgbClr val="FFFF00"/>
                        </a:highlight>
                      </a:endParaRPr>
                    </a:p>
                  </a:txBody>
                  <a:tcPr marL="0" marR="0" marT="0" marB="0"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726593758"/>
                  </a:ext>
                </a:extLst>
              </a:tr>
            </a:tbl>
          </a:graphicData>
        </a:graphic>
      </p:graphicFrame>
    </p:spTree>
    <p:extLst>
      <p:ext uri="{BB962C8B-B14F-4D97-AF65-F5344CB8AC3E}">
        <p14:creationId xmlns:p14="http://schemas.microsoft.com/office/powerpoint/2010/main" val="463901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19929-CE55-1962-906B-A2491DA3EF4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FD8AB7B-2FA3-2663-246A-9DC134A684B8}"/>
              </a:ext>
            </a:extLst>
          </p:cNvPr>
          <p:cNvSpPr>
            <a:spLocks noGrp="1"/>
          </p:cNvSpPr>
          <p:nvPr>
            <p:ph type="title"/>
          </p:nvPr>
        </p:nvSpPr>
        <p:spPr/>
        <p:txBody>
          <a:bodyPr/>
          <a:lstStyle/>
          <a:p>
            <a:r>
              <a:rPr lang="en-US" b="1" dirty="0"/>
              <a:t>Value Proposition &amp; Problem Statement</a:t>
            </a:r>
            <a:endParaRPr lang="en-MY" b="1" dirty="0"/>
          </a:p>
        </p:txBody>
      </p:sp>
      <p:sp>
        <p:nvSpPr>
          <p:cNvPr id="5" name="Slide Number Placeholder 8">
            <a:extLst>
              <a:ext uri="{FF2B5EF4-FFF2-40B4-BE49-F238E27FC236}">
                <a16:creationId xmlns:a16="http://schemas.microsoft.com/office/drawing/2014/main" id="{CAA7B1FF-4CD4-6DFB-C19E-A3B8752118BC}"/>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8</a:t>
            </a:fld>
            <a:endParaRPr lang="en-US"/>
          </a:p>
        </p:txBody>
      </p:sp>
      <p:sp>
        <p:nvSpPr>
          <p:cNvPr id="7" name="TextBox 6">
            <a:extLst>
              <a:ext uri="{FF2B5EF4-FFF2-40B4-BE49-F238E27FC236}">
                <a16:creationId xmlns:a16="http://schemas.microsoft.com/office/drawing/2014/main" id="{BFFEFE18-CB6E-14C1-7F4C-DDBB623EADDA}"/>
              </a:ext>
            </a:extLst>
          </p:cNvPr>
          <p:cNvSpPr txBox="1"/>
          <p:nvPr/>
        </p:nvSpPr>
        <p:spPr>
          <a:xfrm>
            <a:off x="548639" y="781296"/>
            <a:ext cx="6094948" cy="707886"/>
          </a:xfrm>
          <a:prstGeom prst="rect">
            <a:avLst/>
          </a:prstGeom>
          <a:noFill/>
        </p:spPr>
        <p:txBody>
          <a:bodyPr wrap="square">
            <a:spAutoFit/>
          </a:bodyPr>
          <a:lstStyle/>
          <a:p>
            <a:pPr marL="285750" indent="-285750">
              <a:buFont typeface="Arial" panose="020B0604020202020204" pitchFamily="34" charset="0"/>
              <a:buChar char="•"/>
            </a:pPr>
            <a:r>
              <a:rPr lang="en-US" sz="1000" dirty="0"/>
              <a:t>What problem does your AI product/solution solve?</a:t>
            </a:r>
          </a:p>
          <a:p>
            <a:pPr marL="285750" indent="-285750">
              <a:buFont typeface="Arial" panose="020B0604020202020204" pitchFamily="34" charset="0"/>
              <a:buChar char="•"/>
            </a:pPr>
            <a:r>
              <a:rPr lang="en-US" sz="1000" dirty="0"/>
              <a:t>What’s the market opportunity?</a:t>
            </a:r>
          </a:p>
          <a:p>
            <a:pPr marL="285750" indent="-285750">
              <a:buFont typeface="Arial" panose="020B0604020202020204" pitchFamily="34" charset="0"/>
              <a:buChar char="•"/>
            </a:pPr>
            <a:r>
              <a:rPr lang="en-US" sz="1000" dirty="0"/>
              <a:t>Value proposition in 1-2 sentences</a:t>
            </a:r>
          </a:p>
          <a:p>
            <a:pPr marL="285750" indent="-285750">
              <a:buFont typeface="Arial" panose="020B0604020202020204" pitchFamily="34" charset="0"/>
              <a:buChar char="•"/>
            </a:pPr>
            <a:r>
              <a:rPr lang="en-US" sz="1000" dirty="0"/>
              <a:t>Differentiation compared to competitors</a:t>
            </a:r>
            <a:endParaRPr lang="en-MY" sz="1000" dirty="0"/>
          </a:p>
        </p:txBody>
      </p:sp>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EDE2A3E8-89BF-8FB4-F118-1107E58BC81E}"/>
                  </a:ext>
                </a:extLst>
              </p:cNvPr>
              <p:cNvGraphicFramePr>
                <a:graphicFrameLocks noGrp="1"/>
              </p:cNvGraphicFramePr>
              <p:nvPr>
                <p:extLst>
                  <p:ext uri="{D42A27DB-BD31-4B8C-83A1-F6EECF244321}">
                    <p14:modId xmlns:p14="http://schemas.microsoft.com/office/powerpoint/2010/main" val="4127669946"/>
                  </p:ext>
                </p:extLst>
              </p:nvPr>
            </p:nvGraphicFramePr>
            <p:xfrm>
              <a:off x="492035" y="5316890"/>
              <a:ext cx="11207930" cy="936689"/>
            </p:xfrm>
            <a:graphic>
              <a:graphicData uri="http://schemas.openxmlformats.org/drawingml/2006/table">
                <a:tbl>
                  <a:tblPr firstRow="1" bandRow="1">
                    <a:tableStyleId>{5C22544A-7EE6-4342-B048-85BDC9FD1C3A}</a:tableStyleId>
                  </a:tblPr>
                  <a:tblGrid>
                    <a:gridCol w="4572001">
                      <a:extLst>
                        <a:ext uri="{9D8B030D-6E8A-4147-A177-3AD203B41FA5}">
                          <a16:colId xmlns:a16="http://schemas.microsoft.com/office/drawing/2014/main" val="4166785708"/>
                        </a:ext>
                      </a:extLst>
                    </a:gridCol>
                    <a:gridCol w="6635929">
                      <a:extLst>
                        <a:ext uri="{9D8B030D-6E8A-4147-A177-3AD203B41FA5}">
                          <a16:colId xmlns:a16="http://schemas.microsoft.com/office/drawing/2014/main" val="2511176556"/>
                        </a:ext>
                      </a:extLst>
                    </a:gridCol>
                  </a:tblGrid>
                  <a:tr h="370840">
                    <a:tc>
                      <a:txBody>
                        <a:bodyPr/>
                        <a:lstStyle/>
                        <a:p>
                          <a:pPr algn="ctr"/>
                          <a:r>
                            <a:rPr lang="en-US" sz="1800" b="1" dirty="0">
                              <a:solidFill>
                                <a:schemeClr val="bg1"/>
                              </a:solidFill>
                            </a:rPr>
                            <a:t>ROI</a:t>
                          </a:r>
                        </a:p>
                        <a:p>
                          <a:pPr algn="ctr"/>
                          <a14:m>
                            <m:oMathPara xmlns:m="http://schemas.openxmlformats.org/officeDocument/2006/math">
                              <m:oMathParaPr>
                                <m:jc m:val="centerGroup"/>
                              </m:oMathParaPr>
                              <m:oMath xmlns:m="http://schemas.openxmlformats.org/officeDocument/2006/math">
                                <m:f>
                                  <m:fPr>
                                    <m:ctrlPr>
                                      <a:rPr lang="en-US" sz="1800" b="1" i="1" smtClean="0">
                                        <a:solidFill>
                                          <a:schemeClr val="bg1"/>
                                        </a:solidFill>
                                        <a:latin typeface="Cambria Math" panose="02040503050406030204" pitchFamily="18" charset="0"/>
                                      </a:rPr>
                                    </m:ctrlPr>
                                  </m:fPr>
                                  <m:num>
                                    <m:r>
                                      <m:rPr>
                                        <m:nor/>
                                      </m:rPr>
                                      <a:rPr lang="en-US" sz="1800" b="1" dirty="0" smtClean="0">
                                        <a:solidFill>
                                          <a:schemeClr val="bg1"/>
                                        </a:solidFill>
                                      </a:rPr>
                                      <m:t>Total</m:t>
                                    </m:r>
                                    <m:r>
                                      <m:rPr>
                                        <m:nor/>
                                      </m:rPr>
                                      <a:rPr lang="en-US" sz="1800" b="1" dirty="0" smtClean="0">
                                        <a:solidFill>
                                          <a:schemeClr val="bg1"/>
                                        </a:solidFill>
                                      </a:rPr>
                                      <m:t> </m:t>
                                    </m:r>
                                    <m:r>
                                      <m:rPr>
                                        <m:nor/>
                                      </m:rPr>
                                      <a:rPr lang="en-US" sz="1800" b="1" dirty="0" smtClean="0">
                                        <a:solidFill>
                                          <a:schemeClr val="bg1"/>
                                        </a:solidFill>
                                      </a:rPr>
                                      <m:t>Investment</m:t>
                                    </m:r>
                                    <m:r>
                                      <m:rPr>
                                        <m:nor/>
                                      </m:rPr>
                                      <a:rPr lang="en-US" sz="1800" b="1" dirty="0" smtClean="0">
                                        <a:solidFill>
                                          <a:schemeClr val="bg1"/>
                                        </a:solidFill>
                                      </a:rPr>
                                      <m:t> (</m:t>
                                    </m:r>
                                    <m:r>
                                      <m:rPr>
                                        <m:nor/>
                                      </m:rPr>
                                      <a:rPr lang="en-US" sz="1800" b="1" dirty="0" smtClean="0">
                                        <a:solidFill>
                                          <a:schemeClr val="bg1"/>
                                        </a:solidFill>
                                      </a:rPr>
                                      <m:t>CAPEX</m:t>
                                    </m:r>
                                    <m:r>
                                      <m:rPr>
                                        <m:nor/>
                                      </m:rPr>
                                      <a:rPr lang="en-US" sz="1800" b="1" dirty="0" smtClean="0">
                                        <a:solidFill>
                                          <a:schemeClr val="bg1"/>
                                        </a:solidFill>
                                      </a:rPr>
                                      <m:t> + </m:t>
                                    </m:r>
                                    <m:r>
                                      <m:rPr>
                                        <m:nor/>
                                      </m:rPr>
                                      <a:rPr lang="en-US" sz="1800" b="1" dirty="0" smtClean="0">
                                        <a:solidFill>
                                          <a:schemeClr val="bg1"/>
                                        </a:solidFill>
                                      </a:rPr>
                                      <m:t>OPEX</m:t>
                                    </m:r>
                                    <m:r>
                                      <m:rPr>
                                        <m:nor/>
                                      </m:rPr>
                                      <a:rPr lang="en-US" sz="1800" b="1" dirty="0" smtClean="0">
                                        <a:solidFill>
                                          <a:schemeClr val="bg1"/>
                                        </a:solidFill>
                                      </a:rPr>
                                      <m:t>)</m:t>
                                    </m:r>
                                  </m:num>
                                  <m:den>
                                    <m:r>
                                      <m:rPr>
                                        <m:nor/>
                                      </m:rPr>
                                      <a:rPr lang="en-US" sz="1800" b="1" dirty="0" smtClean="0">
                                        <a:solidFill>
                                          <a:schemeClr val="bg1"/>
                                        </a:solidFill>
                                      </a:rPr>
                                      <m:t>Total</m:t>
                                    </m:r>
                                    <m:r>
                                      <m:rPr>
                                        <m:nor/>
                                      </m:rPr>
                                      <a:rPr lang="en-US" sz="1800" b="1" dirty="0" smtClean="0">
                                        <a:solidFill>
                                          <a:schemeClr val="bg1"/>
                                        </a:solidFill>
                                      </a:rPr>
                                      <m:t> </m:t>
                                    </m:r>
                                    <m:r>
                                      <m:rPr>
                                        <m:nor/>
                                      </m:rPr>
                                      <a:rPr lang="en-US" sz="1800" b="1" dirty="0" smtClean="0">
                                        <a:solidFill>
                                          <a:schemeClr val="bg1"/>
                                        </a:solidFill>
                                      </a:rPr>
                                      <m:t>Grant</m:t>
                                    </m:r>
                                    <m:r>
                                      <m:rPr>
                                        <m:nor/>
                                      </m:rPr>
                                      <a:rPr lang="en-US" sz="1800" b="1" dirty="0" smtClean="0">
                                        <a:solidFill>
                                          <a:schemeClr val="bg1"/>
                                        </a:solidFill>
                                      </a:rPr>
                                      <m:t> </m:t>
                                    </m:r>
                                    <m:r>
                                      <m:rPr>
                                        <m:nor/>
                                      </m:rPr>
                                      <a:rPr lang="en-US" sz="1800" b="1" dirty="0" smtClean="0">
                                        <a:solidFill>
                                          <a:schemeClr val="bg1"/>
                                        </a:solidFill>
                                      </a:rPr>
                                      <m:t>Amount</m:t>
                                    </m:r>
                                    <m:r>
                                      <m:rPr>
                                        <m:nor/>
                                      </m:rPr>
                                      <a:rPr lang="en-US" sz="1800" b="1" dirty="0" smtClean="0">
                                        <a:solidFill>
                                          <a:schemeClr val="bg1"/>
                                        </a:solidFill>
                                      </a:rPr>
                                      <m:t> </m:t>
                                    </m:r>
                                    <m:r>
                                      <m:rPr>
                                        <m:nor/>
                                      </m:rPr>
                                      <a:rPr lang="en-US" sz="1800" b="1" dirty="0" smtClean="0">
                                        <a:solidFill>
                                          <a:schemeClr val="bg1"/>
                                        </a:solidFill>
                                      </a:rPr>
                                      <m:t>Requested</m:t>
                                    </m:r>
                                  </m:den>
                                </m:f>
                              </m:oMath>
                            </m:oMathPara>
                          </a14:m>
                          <a:endParaRPr lang="en-US" sz="1800" b="1"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rgbClr val="00206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25345751"/>
                      </a:ext>
                    </a:extLst>
                  </a:tr>
                </a:tbl>
              </a:graphicData>
            </a:graphic>
          </p:graphicFrame>
        </mc:Choice>
        <mc:Fallback xmlns="">
          <p:graphicFrame>
            <p:nvGraphicFramePr>
              <p:cNvPr id="4" name="Table 3">
                <a:extLst>
                  <a:ext uri="{FF2B5EF4-FFF2-40B4-BE49-F238E27FC236}">
                    <a16:creationId xmlns:a16="http://schemas.microsoft.com/office/drawing/2014/main" id="{EDE2A3E8-89BF-8FB4-F118-1107E58BC81E}"/>
                  </a:ext>
                </a:extLst>
              </p:cNvPr>
              <p:cNvGraphicFramePr>
                <a:graphicFrameLocks noGrp="1"/>
              </p:cNvGraphicFramePr>
              <p:nvPr>
                <p:extLst>
                  <p:ext uri="{D42A27DB-BD31-4B8C-83A1-F6EECF244321}">
                    <p14:modId xmlns:p14="http://schemas.microsoft.com/office/powerpoint/2010/main" val="4127669946"/>
                  </p:ext>
                </p:extLst>
              </p:nvPr>
            </p:nvGraphicFramePr>
            <p:xfrm>
              <a:off x="492035" y="5316890"/>
              <a:ext cx="11207930" cy="936689"/>
            </p:xfrm>
            <a:graphic>
              <a:graphicData uri="http://schemas.openxmlformats.org/drawingml/2006/table">
                <a:tbl>
                  <a:tblPr firstRow="1" bandRow="1">
                    <a:tableStyleId>{5C22544A-7EE6-4342-B048-85BDC9FD1C3A}</a:tableStyleId>
                  </a:tblPr>
                  <a:tblGrid>
                    <a:gridCol w="4572001">
                      <a:extLst>
                        <a:ext uri="{9D8B030D-6E8A-4147-A177-3AD203B41FA5}">
                          <a16:colId xmlns:a16="http://schemas.microsoft.com/office/drawing/2014/main" val="4166785708"/>
                        </a:ext>
                      </a:extLst>
                    </a:gridCol>
                    <a:gridCol w="6635929">
                      <a:extLst>
                        <a:ext uri="{9D8B030D-6E8A-4147-A177-3AD203B41FA5}">
                          <a16:colId xmlns:a16="http://schemas.microsoft.com/office/drawing/2014/main" val="2511176556"/>
                        </a:ext>
                      </a:extLst>
                    </a:gridCol>
                  </a:tblGrid>
                  <a:tr h="936689">
                    <a:tc>
                      <a:txBody>
                        <a:bodyPr/>
                        <a:lstStyle/>
                        <a:p>
                          <a:endParaRPr lang="en-US"/>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blipFill>
                          <a:blip r:embed="rId2"/>
                          <a:stretch>
                            <a:fillRect l="-133" t="-3247" r="-145273" b="-1299"/>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highlight>
                                <a:srgbClr val="FFFF00"/>
                              </a:highlight>
                            </a:rPr>
                            <a:t>&lt;please insert&gt;</a:t>
                          </a:r>
                          <a:endParaRPr lang="en-MY" b="0" dirty="0">
                            <a:solidFill>
                              <a:schemeClr val="tx1"/>
                            </a:solidFill>
                            <a:highlight>
                              <a:srgbClr val="FFFF00"/>
                            </a:highlight>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25345751"/>
                      </a:ext>
                    </a:extLst>
                  </a:tr>
                </a:tbl>
              </a:graphicData>
            </a:graphic>
          </p:graphicFrame>
        </mc:Fallback>
      </mc:AlternateContent>
    </p:spTree>
    <p:extLst>
      <p:ext uri="{BB962C8B-B14F-4D97-AF65-F5344CB8AC3E}">
        <p14:creationId xmlns:p14="http://schemas.microsoft.com/office/powerpoint/2010/main" val="538868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C7989-6B94-C7B0-625B-65EEEB7F79E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B22122-4089-64A0-563C-6E6934CD5011}"/>
              </a:ext>
            </a:extLst>
          </p:cNvPr>
          <p:cNvSpPr>
            <a:spLocks noGrp="1"/>
          </p:cNvSpPr>
          <p:nvPr>
            <p:ph type="title"/>
          </p:nvPr>
        </p:nvSpPr>
        <p:spPr/>
        <p:txBody>
          <a:bodyPr/>
          <a:lstStyle/>
          <a:p>
            <a:r>
              <a:rPr lang="en-US" b="1" dirty="0"/>
              <a:t>AI Product Overview</a:t>
            </a:r>
            <a:endParaRPr lang="en-MY" b="1" dirty="0"/>
          </a:p>
        </p:txBody>
      </p:sp>
      <p:sp>
        <p:nvSpPr>
          <p:cNvPr id="5" name="Slide Number Placeholder 8">
            <a:extLst>
              <a:ext uri="{FF2B5EF4-FFF2-40B4-BE49-F238E27FC236}">
                <a16:creationId xmlns:a16="http://schemas.microsoft.com/office/drawing/2014/main" id="{907A5B08-4ACB-8A77-7367-FF043B57B892}"/>
              </a:ext>
            </a:extLst>
          </p:cNvPr>
          <p:cNvSpPr>
            <a:spLocks noGrp="1"/>
          </p:cNvSpPr>
          <p:nvPr>
            <p:ph type="sldNum" sz="quarter" idx="12"/>
          </p:nvPr>
        </p:nvSpPr>
        <p:spPr>
          <a:xfrm>
            <a:off x="10700950" y="875679"/>
            <a:ext cx="1342255" cy="365125"/>
          </a:xfrm>
        </p:spPr>
        <p:txBody>
          <a:bodyPr/>
          <a:lstStyle/>
          <a:p>
            <a:fld id="{AF3AB783-08A3-C047-8A9E-D72AFDBF4A9F}" type="slidenum">
              <a:rPr lang="en-US" smtClean="0"/>
              <a:pPr/>
              <a:t>9</a:t>
            </a:fld>
            <a:endParaRPr lang="en-US"/>
          </a:p>
        </p:txBody>
      </p:sp>
      <p:sp>
        <p:nvSpPr>
          <p:cNvPr id="2" name="TextBox 1">
            <a:extLst>
              <a:ext uri="{FF2B5EF4-FFF2-40B4-BE49-F238E27FC236}">
                <a16:creationId xmlns:a16="http://schemas.microsoft.com/office/drawing/2014/main" id="{40FD8680-0997-F386-B674-414ADD2AC2FD}"/>
              </a:ext>
            </a:extLst>
          </p:cNvPr>
          <p:cNvSpPr txBox="1"/>
          <p:nvPr/>
        </p:nvSpPr>
        <p:spPr>
          <a:xfrm>
            <a:off x="548639" y="781296"/>
            <a:ext cx="6094948" cy="553998"/>
          </a:xfrm>
          <a:prstGeom prst="rect">
            <a:avLst/>
          </a:prstGeom>
          <a:noFill/>
        </p:spPr>
        <p:txBody>
          <a:bodyPr wrap="square">
            <a:spAutoFit/>
          </a:bodyPr>
          <a:lstStyle/>
          <a:p>
            <a:pPr marL="285750" indent="-285750">
              <a:buFont typeface="Arial" panose="020B0604020202020204" pitchFamily="34" charset="0"/>
              <a:buChar char="•"/>
            </a:pPr>
            <a:r>
              <a:rPr lang="en-US" sz="1000" dirty="0"/>
              <a:t>Name &amp; Description of AI Product/Solution</a:t>
            </a:r>
          </a:p>
          <a:p>
            <a:pPr marL="285750" indent="-285750">
              <a:buFont typeface="Arial" panose="020B0604020202020204" pitchFamily="34" charset="0"/>
              <a:buChar char="•"/>
            </a:pPr>
            <a:r>
              <a:rPr lang="en-US" sz="1000" dirty="0"/>
              <a:t>Type of AI: classification, prediction, NLP, vision &amp; </a:t>
            </a:r>
            <a:r>
              <a:rPr lang="en-US" sz="1000" dirty="0" err="1"/>
              <a:t>etc</a:t>
            </a:r>
            <a:endParaRPr lang="en-US" sz="1000" dirty="0"/>
          </a:p>
          <a:p>
            <a:pPr marL="285750" indent="-285750">
              <a:buFont typeface="Arial" panose="020B0604020202020204" pitchFamily="34" charset="0"/>
              <a:buChar char="•"/>
            </a:pPr>
            <a:r>
              <a:rPr lang="en-US" sz="1000" dirty="0"/>
              <a:t>End-user or sector applied to</a:t>
            </a:r>
            <a:endParaRPr lang="en-MY" sz="1000" dirty="0"/>
          </a:p>
        </p:txBody>
      </p:sp>
    </p:spTree>
    <p:extLst>
      <p:ext uri="{BB962C8B-B14F-4D97-AF65-F5344CB8AC3E}">
        <p14:creationId xmlns:p14="http://schemas.microsoft.com/office/powerpoint/2010/main" val="495735981"/>
      </p:ext>
    </p:extLst>
  </p:cSld>
  <p:clrMapOvr>
    <a:masterClrMapping/>
  </p:clrMapOvr>
</p:sld>
</file>

<file path=ppt/theme/theme1.xml><?xml version="1.0" encoding="utf-8"?>
<a:theme xmlns:a="http://schemas.openxmlformats.org/drawingml/2006/main" name="Office Theme">
  <a:themeElements>
    <a:clrScheme name="Gre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6E31E77E38E7040A094D9A2C04F8ADC" ma:contentTypeVersion="18" ma:contentTypeDescription="Create a new document." ma:contentTypeScope="" ma:versionID="1dacbec5c3ce3e3a6f33177569f58d84">
  <xsd:schema xmlns:xsd="http://www.w3.org/2001/XMLSchema" xmlns:xs="http://www.w3.org/2001/XMLSchema" xmlns:p="http://schemas.microsoft.com/office/2006/metadata/properties" xmlns:ns2="26e9295f-b58d-4cef-b0a0-15158af22f5e" xmlns:ns3="bab2c977-14f8-49ea-b999-750acfb4f33f" targetNamespace="http://schemas.microsoft.com/office/2006/metadata/properties" ma:root="true" ma:fieldsID="a9f3eaa0924cf42fdd784110983e16e0" ns2:_="" ns3:_="">
    <xsd:import namespace="26e9295f-b58d-4cef-b0a0-15158af22f5e"/>
    <xsd:import namespace="bab2c977-14f8-49ea-b999-750acfb4f33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e9295f-b58d-4cef-b0a0-15158af22f5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677dcb1-d299-47bc-8cb7-b73c6291736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ab2c977-14f8-49ea-b999-750acfb4f33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85bf867-8b8c-44a4-bfe2-a55847479d89}" ma:internalName="TaxCatchAll" ma:showField="CatchAllData" ma:web="bab2c977-14f8-49ea-b999-750acfb4f3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ab2c977-14f8-49ea-b999-750acfb4f33f" xsi:nil="true"/>
    <lcf76f155ced4ddcb4097134ff3c332f xmlns="26e9295f-b58d-4cef-b0a0-15158af22f5e">
      <Terms xmlns="http://schemas.microsoft.com/office/infopath/2007/PartnerControls"/>
    </lcf76f155ced4ddcb4097134ff3c332f>
    <SharedWithUsers xmlns="bab2c977-14f8-49ea-b999-750acfb4f33f">
      <UserInfo>
        <DisplayName>Mohamad Faizullah bin Abdul Rahman</DisplayName>
        <AccountId>954</AccountId>
        <AccountType/>
      </UserInfo>
    </SharedWithUsers>
  </documentManagement>
</p:properties>
</file>

<file path=customXml/itemProps1.xml><?xml version="1.0" encoding="utf-8"?>
<ds:datastoreItem xmlns:ds="http://schemas.openxmlformats.org/officeDocument/2006/customXml" ds:itemID="{46E6B426-E565-4B76-AF95-4E2D16E9E7A6}">
  <ds:schemaRefs>
    <ds:schemaRef ds:uri="http://schemas.microsoft.com/sharepoint/v3/contenttype/forms"/>
  </ds:schemaRefs>
</ds:datastoreItem>
</file>

<file path=customXml/itemProps2.xml><?xml version="1.0" encoding="utf-8"?>
<ds:datastoreItem xmlns:ds="http://schemas.openxmlformats.org/officeDocument/2006/customXml" ds:itemID="{DE08F1B0-BF34-4BA2-B7BF-E137E3CA80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e9295f-b58d-4cef-b0a0-15158af22f5e"/>
    <ds:schemaRef ds:uri="bab2c977-14f8-49ea-b999-750acfb4f3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CE7ADBA-474A-4284-A8F2-9697C76110EC}">
  <ds:schemaRefs>
    <ds:schemaRef ds:uri="http://purl.org/dc/dcmitype/"/>
    <ds:schemaRef ds:uri="http://schemas.microsoft.com/office/infopath/2007/PartnerControls"/>
    <ds:schemaRef ds:uri="http://purl.org/dc/elements/1.1/"/>
    <ds:schemaRef ds:uri="26e9295f-b58d-4cef-b0a0-15158af22f5e"/>
    <ds:schemaRef ds:uri="http://schemas.openxmlformats.org/package/2006/metadata/core-properties"/>
    <ds:schemaRef ds:uri="http://schemas.microsoft.com/office/2006/documentManagement/types"/>
    <ds:schemaRef ds:uri="http://purl.org/dc/terms/"/>
    <ds:schemaRef ds:uri="http://www.w3.org/XML/1998/namespace"/>
    <ds:schemaRef ds:uri="bab2c977-14f8-49ea-b999-750acfb4f33f"/>
    <ds:schemaRef ds:uri="http://schemas.microsoft.com/office/2006/metadata/properties"/>
  </ds:schemaRefs>
</ds:datastoreItem>
</file>

<file path=docMetadata/LabelInfo.xml><?xml version="1.0" encoding="utf-8"?>
<clbl:labelList xmlns:clbl="http://schemas.microsoft.com/office/2020/mipLabelMetadata">
  <clbl:label id="{b4d2a253-6e5f-4686-8969-e8c6d40d6952}" enabled="1" method="Privileged" siteId="{5e3e0f8e-03e0-4427-ba21-439028d3d140}" removed="0"/>
</clbl:labelList>
</file>

<file path=docProps/app.xml><?xml version="1.0" encoding="utf-8"?>
<Properties xmlns="http://schemas.openxmlformats.org/officeDocument/2006/extended-properties" xmlns:vt="http://schemas.openxmlformats.org/officeDocument/2006/docPropsVTypes">
  <TotalTime>344</TotalTime>
  <Words>1832</Words>
  <Application>Microsoft Office PowerPoint</Application>
  <PresentationFormat>Widescreen</PresentationFormat>
  <Paragraphs>331</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Aptos</vt:lpstr>
      <vt:lpstr>Arial</vt:lpstr>
      <vt:lpstr>Calibri</vt:lpstr>
      <vt:lpstr>Cambria Math</vt:lpstr>
      <vt:lpstr>Office Theme</vt:lpstr>
      <vt:lpstr>Instruction and Guidance for MDAG-AI Pitch Deck</vt:lpstr>
      <vt:lpstr>Definition of Terms</vt:lpstr>
      <vt:lpstr>Company Name</vt:lpstr>
      <vt:lpstr>Executive Summary</vt:lpstr>
      <vt:lpstr>Applicant Details</vt:lpstr>
      <vt:lpstr>Track Record &amp; Recognition</vt:lpstr>
      <vt:lpstr>Financial Health</vt:lpstr>
      <vt:lpstr>Value Proposition &amp; Problem Statement</vt:lpstr>
      <vt:lpstr>AI Product Overview</vt:lpstr>
      <vt:lpstr>AI Development Maturity</vt:lpstr>
      <vt:lpstr>AI Stack Layer &amp; Architecture</vt:lpstr>
      <vt:lpstr>AI Technology Ownership</vt:lpstr>
      <vt:lpstr>In-House AI R&amp;D Capabilities</vt:lpstr>
      <vt:lpstr>AI Impact &amp; Differentiation</vt:lpstr>
      <vt:lpstr>Local Ecosystem Spillover</vt:lpstr>
      <vt:lpstr>Export Revenue Potential</vt:lpstr>
      <vt:lpstr>Knowledge Worker</vt:lpstr>
      <vt:lpstr>Academia Linkages</vt:lpstr>
      <vt:lpstr>Claimable Cost</vt:lpstr>
      <vt:lpstr>Deliverables</vt:lpstr>
      <vt:lpstr>Closing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Afnan 'Aqif</dc:creator>
  <cp:lastModifiedBy>Afnan 'Aqif Bin Mohd Pidaus</cp:lastModifiedBy>
  <cp:revision>10</cp:revision>
  <dcterms:created xsi:type="dcterms:W3CDTF">2024-04-03T06:05:01Z</dcterms:created>
  <dcterms:modified xsi:type="dcterms:W3CDTF">2025-07-03T07:18:41Z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0x010100C6E31E77E38E7040A094D9A2C04F8ADC</vt:lpwstr>
  </property>
  <property fmtid="{D5CDD505-2E9C-101B-9397-08002B2CF9AE}" pid="3" name="MediaServiceImageTags">
    <vt:lpwstr/>
  </property>
</Properties>
</file>